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26"/>
  </p:notesMasterIdLst>
  <p:sldIdLst>
    <p:sldId id="259" r:id="rId2"/>
    <p:sldId id="295" r:id="rId3"/>
    <p:sldId id="375" r:id="rId4"/>
    <p:sldId id="407" r:id="rId5"/>
    <p:sldId id="393" r:id="rId6"/>
    <p:sldId id="406" r:id="rId7"/>
    <p:sldId id="408" r:id="rId8"/>
    <p:sldId id="409" r:id="rId9"/>
    <p:sldId id="410" r:id="rId10"/>
    <p:sldId id="411" r:id="rId11"/>
    <p:sldId id="414" r:id="rId12"/>
    <p:sldId id="431" r:id="rId13"/>
    <p:sldId id="412" r:id="rId14"/>
    <p:sldId id="428" r:id="rId15"/>
    <p:sldId id="429" r:id="rId16"/>
    <p:sldId id="392" r:id="rId17"/>
    <p:sldId id="419" r:id="rId18"/>
    <p:sldId id="422" r:id="rId19"/>
    <p:sldId id="421" r:id="rId20"/>
    <p:sldId id="426" r:id="rId21"/>
    <p:sldId id="427" r:id="rId22"/>
    <p:sldId id="413" r:id="rId23"/>
    <p:sldId id="424" r:id="rId24"/>
    <p:sldId id="272" r:id="rId25"/>
  </p:sldIdLst>
  <p:sldSz cx="24384000" cy="13716000"/>
  <p:notesSz cx="6858000" cy="9144000"/>
  <p:embeddedFontLst>
    <p:embeddedFont>
      <p:font typeface="Google Sans" panose="020B0604020202020204" charset="0"/>
      <p:regular r:id="rId27"/>
      <p:bold r:id="rId28"/>
      <p:italic r:id="rId29"/>
      <p:boldItalic r:id="rId30"/>
    </p:embeddedFont>
    <p:embeddedFont>
      <p:font typeface="Google Sans Text" panose="020B0604020202020204" charset="0"/>
      <p:regular r:id="rId31"/>
      <p:bold r:id="rId32"/>
      <p:italic r:id="rId33"/>
      <p:boldItalic r:id="rId34"/>
    </p:embeddedFont>
    <p:embeddedFont>
      <p:font typeface="Roboto Mono Light" panose="00000009000000000000" pitchFamily="49" charset="0"/>
      <p:regular r:id="rId35"/>
      <p: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974">
          <p15:clr>
            <a:srgbClr val="A4A3A4"/>
          </p15:clr>
        </p15:guide>
        <p15:guide id="2" pos="5760">
          <p15:clr>
            <a:srgbClr val="9AA0A6"/>
          </p15:clr>
        </p15:guide>
        <p15:guide id="3" orient="horz" pos="3817">
          <p15:clr>
            <a:srgbClr val="9AA0A6"/>
          </p15:clr>
        </p15:guide>
        <p15:guide id="4" orient="horz" pos="576">
          <p15:clr>
            <a:srgbClr val="9AA0A6"/>
          </p15:clr>
        </p15:guide>
        <p15:guide id="5" orient="horz" pos="3358">
          <p15:clr>
            <a:srgbClr val="9AA0A6"/>
          </p15:clr>
        </p15:guide>
        <p15:guide id="6" pos="2446">
          <p15:clr>
            <a:srgbClr val="9AA0A6"/>
          </p15:clr>
        </p15:guide>
        <p15:guide id="7" pos="5211">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4335"/>
    <a:srgbClr val="FAD1CE"/>
    <a:srgbClr val="2B82FB"/>
    <a:srgbClr val="C8DCFC"/>
    <a:srgbClr val="34A853"/>
    <a:srgbClr val="FBBC05"/>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96" autoAdjust="0"/>
    <p:restoredTop sz="94660"/>
  </p:normalViewPr>
  <p:slideViewPr>
    <p:cSldViewPr snapToGrid="0">
      <p:cViewPr varScale="1">
        <p:scale>
          <a:sx n="43" d="100"/>
          <a:sy n="43" d="100"/>
        </p:scale>
        <p:origin x="714" y="72"/>
      </p:cViewPr>
      <p:guideLst>
        <p:guide pos="974"/>
        <p:guide pos="5760"/>
        <p:guide orient="horz" pos="3817"/>
        <p:guide orient="horz" pos="576"/>
        <p:guide orient="horz" pos="3358"/>
        <p:guide pos="2446"/>
        <p:guide pos="521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gif>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gif>
</file>

<file path=ppt/media/image27.png>
</file>

<file path=ppt/media/image28.png>
</file>

<file path=ppt/media/image29.gif>
</file>

<file path=ppt/media/image3.png>
</file>

<file path=ppt/media/image30.gif>
</file>

<file path=ppt/media/image31.gif>
</file>

<file path=ppt/media/image32.png>
</file>

<file path=ppt/media/image33.png>
</file>

<file path=ppt/media/image34.png>
</file>

<file path=ppt/media/image35.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25000"/>
              </a:lnSpc>
              <a:spcBef>
                <a:spcPts val="0"/>
              </a:spcBef>
              <a:spcAft>
                <a:spcPts val="0"/>
              </a:spcAft>
              <a:buSzPts val="1400"/>
              <a:buChar char="●"/>
              <a:defRPr/>
            </a:lvl1pPr>
            <a:lvl2pPr marL="914400" marR="0" lvl="1" indent="-317500" algn="l" rtl="0">
              <a:lnSpc>
                <a:spcPct val="125000"/>
              </a:lnSpc>
              <a:spcBef>
                <a:spcPts val="0"/>
              </a:spcBef>
              <a:spcAft>
                <a:spcPts val="0"/>
              </a:spcAft>
              <a:buSzPts val="1400"/>
              <a:buChar char="○"/>
              <a:defRPr/>
            </a:lvl2pPr>
            <a:lvl3pPr marL="1371600" marR="0" lvl="2" indent="-317500" algn="l" rtl="0">
              <a:lnSpc>
                <a:spcPct val="125000"/>
              </a:lnSpc>
              <a:spcBef>
                <a:spcPts val="0"/>
              </a:spcBef>
              <a:spcAft>
                <a:spcPts val="0"/>
              </a:spcAft>
              <a:buSzPts val="1400"/>
              <a:buChar char="■"/>
              <a:defRPr/>
            </a:lvl3pPr>
            <a:lvl4pPr marL="1828800" marR="0" lvl="3" indent="-317500" algn="l" rtl="0">
              <a:lnSpc>
                <a:spcPct val="125000"/>
              </a:lnSpc>
              <a:spcBef>
                <a:spcPts val="0"/>
              </a:spcBef>
              <a:spcAft>
                <a:spcPts val="0"/>
              </a:spcAft>
              <a:buSzPts val="1400"/>
              <a:buChar char="●"/>
              <a:defRPr/>
            </a:lvl4pPr>
            <a:lvl5pPr marL="2286000" marR="0" lvl="4" indent="-317500" algn="l" rtl="0">
              <a:lnSpc>
                <a:spcPct val="125000"/>
              </a:lnSpc>
              <a:spcBef>
                <a:spcPts val="0"/>
              </a:spcBef>
              <a:spcAft>
                <a:spcPts val="0"/>
              </a:spcAft>
              <a:buSzPts val="1400"/>
              <a:buChar char="○"/>
              <a:defRPr/>
            </a:lvl5pPr>
            <a:lvl6pPr marL="2743200" marR="0" lvl="5" indent="-317500" algn="l" rtl="0">
              <a:lnSpc>
                <a:spcPct val="125000"/>
              </a:lnSpc>
              <a:spcBef>
                <a:spcPts val="0"/>
              </a:spcBef>
              <a:spcAft>
                <a:spcPts val="0"/>
              </a:spcAft>
              <a:buSzPts val="1400"/>
              <a:buChar char="■"/>
              <a:defRPr/>
            </a:lvl6pPr>
            <a:lvl7pPr marL="3200400" marR="0" lvl="6" indent="-317500" algn="l" rtl="0">
              <a:lnSpc>
                <a:spcPct val="125000"/>
              </a:lnSpc>
              <a:spcBef>
                <a:spcPts val="0"/>
              </a:spcBef>
              <a:spcAft>
                <a:spcPts val="0"/>
              </a:spcAft>
              <a:buSzPts val="1400"/>
              <a:buChar char="●"/>
              <a:defRPr/>
            </a:lvl7pPr>
            <a:lvl8pPr marL="3657600" marR="0" lvl="7" indent="-317500" algn="l" rtl="0">
              <a:lnSpc>
                <a:spcPct val="125000"/>
              </a:lnSpc>
              <a:spcBef>
                <a:spcPts val="0"/>
              </a:spcBef>
              <a:spcAft>
                <a:spcPts val="0"/>
              </a:spcAft>
              <a:buSzPts val="1400"/>
              <a:buChar char="○"/>
              <a:defRPr/>
            </a:lvl8pPr>
            <a:lvl9pPr marL="4114800" marR="0" lvl="8" indent="-317500" algn="l" rtl="0">
              <a:lnSpc>
                <a:spcPct val="125000"/>
              </a:lnSpc>
              <a:spcBef>
                <a:spcPts val="0"/>
              </a:spcBef>
              <a:spcAft>
                <a:spcPts val="0"/>
              </a:spcAft>
              <a:buSzPts val="1400"/>
              <a:buChar char="■"/>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228dee1d198_1_3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228dee1d198_1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ADB7D4F3-4101-5380-0BDC-26BF9F90590A}"/>
            </a:ext>
          </a:extLst>
        </p:cNvPr>
        <p:cNvGrpSpPr/>
        <p:nvPr/>
      </p:nvGrpSpPr>
      <p:grpSpPr>
        <a:xfrm>
          <a:off x="0" y="0"/>
          <a:ext cx="0" cy="0"/>
          <a:chOff x="0" y="0"/>
          <a:chExt cx="0" cy="0"/>
        </a:xfrm>
      </p:grpSpPr>
      <p:sp>
        <p:nvSpPr>
          <p:cNvPr id="157" name="Google Shape;157;g62fc528f49_1_2:notes">
            <a:extLst>
              <a:ext uri="{FF2B5EF4-FFF2-40B4-BE49-F238E27FC236}">
                <a16:creationId xmlns:a16="http://schemas.microsoft.com/office/drawing/2014/main" id="{9B11F244-3A08-AD1C-219F-56C4433FE4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2fc528f49_1_2:notes">
            <a:extLst>
              <a:ext uri="{FF2B5EF4-FFF2-40B4-BE49-F238E27FC236}">
                <a16:creationId xmlns:a16="http://schemas.microsoft.com/office/drawing/2014/main" id="{2F76922B-606C-832A-4706-EB09A5FDD09C}"/>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81946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05A45A15-D0B6-2B24-E7F4-D67F7BD497E8}"/>
            </a:ext>
          </a:extLst>
        </p:cNvPr>
        <p:cNvGrpSpPr/>
        <p:nvPr/>
      </p:nvGrpSpPr>
      <p:grpSpPr>
        <a:xfrm>
          <a:off x="0" y="0"/>
          <a:ext cx="0" cy="0"/>
          <a:chOff x="0" y="0"/>
          <a:chExt cx="0" cy="0"/>
        </a:xfrm>
      </p:grpSpPr>
      <p:sp>
        <p:nvSpPr>
          <p:cNvPr id="157" name="Google Shape;157;g62fc528f49_1_2:notes">
            <a:extLst>
              <a:ext uri="{FF2B5EF4-FFF2-40B4-BE49-F238E27FC236}">
                <a16:creationId xmlns:a16="http://schemas.microsoft.com/office/drawing/2014/main" id="{8B8405FC-222B-4E24-10FB-6A7C7715C7F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2fc528f49_1_2:notes">
            <a:extLst>
              <a:ext uri="{FF2B5EF4-FFF2-40B4-BE49-F238E27FC236}">
                <a16:creationId xmlns:a16="http://schemas.microsoft.com/office/drawing/2014/main" id="{1E641F52-2C1D-5478-D537-CC7E34752CD1}"/>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0047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35DCAC7A-DE3D-59B9-E080-73E2711A85C1}"/>
            </a:ext>
          </a:extLst>
        </p:cNvPr>
        <p:cNvGrpSpPr/>
        <p:nvPr/>
      </p:nvGrpSpPr>
      <p:grpSpPr>
        <a:xfrm>
          <a:off x="0" y="0"/>
          <a:ext cx="0" cy="0"/>
          <a:chOff x="0" y="0"/>
          <a:chExt cx="0" cy="0"/>
        </a:xfrm>
      </p:grpSpPr>
      <p:sp>
        <p:nvSpPr>
          <p:cNvPr id="157" name="Google Shape;157;g62fc528f49_1_2:notes">
            <a:extLst>
              <a:ext uri="{FF2B5EF4-FFF2-40B4-BE49-F238E27FC236}">
                <a16:creationId xmlns:a16="http://schemas.microsoft.com/office/drawing/2014/main" id="{930A2350-EA21-5C2B-1B30-49A7E32A525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2fc528f49_1_2:notes">
            <a:extLst>
              <a:ext uri="{FF2B5EF4-FFF2-40B4-BE49-F238E27FC236}">
                <a16:creationId xmlns:a16="http://schemas.microsoft.com/office/drawing/2014/main" id="{E459CF08-2184-2990-22FA-8A606C0B122F}"/>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52507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8C495CBB-FAE0-D4B5-29C3-96799B7F7D01}"/>
            </a:ext>
          </a:extLst>
        </p:cNvPr>
        <p:cNvGrpSpPr/>
        <p:nvPr/>
      </p:nvGrpSpPr>
      <p:grpSpPr>
        <a:xfrm>
          <a:off x="0" y="0"/>
          <a:ext cx="0" cy="0"/>
          <a:chOff x="0" y="0"/>
          <a:chExt cx="0" cy="0"/>
        </a:xfrm>
      </p:grpSpPr>
      <p:sp>
        <p:nvSpPr>
          <p:cNvPr id="157" name="Google Shape;157;g62fc528f49_1_2:notes">
            <a:extLst>
              <a:ext uri="{FF2B5EF4-FFF2-40B4-BE49-F238E27FC236}">
                <a16:creationId xmlns:a16="http://schemas.microsoft.com/office/drawing/2014/main" id="{92933B30-2222-3263-242B-84351ED77AE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2fc528f49_1_2:notes">
            <a:extLst>
              <a:ext uri="{FF2B5EF4-FFF2-40B4-BE49-F238E27FC236}">
                <a16:creationId xmlns:a16="http://schemas.microsoft.com/office/drawing/2014/main" id="{68907D74-DC37-532A-DDC5-A5D3B7F007DF}"/>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59437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8C495CBB-FAE0-D4B5-29C3-96799B7F7D01}"/>
            </a:ext>
          </a:extLst>
        </p:cNvPr>
        <p:cNvGrpSpPr/>
        <p:nvPr/>
      </p:nvGrpSpPr>
      <p:grpSpPr>
        <a:xfrm>
          <a:off x="0" y="0"/>
          <a:ext cx="0" cy="0"/>
          <a:chOff x="0" y="0"/>
          <a:chExt cx="0" cy="0"/>
        </a:xfrm>
      </p:grpSpPr>
      <p:sp>
        <p:nvSpPr>
          <p:cNvPr id="157" name="Google Shape;157;g62fc528f49_1_2:notes">
            <a:extLst>
              <a:ext uri="{FF2B5EF4-FFF2-40B4-BE49-F238E27FC236}">
                <a16:creationId xmlns:a16="http://schemas.microsoft.com/office/drawing/2014/main" id="{92933B30-2222-3263-242B-84351ED77AE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2fc528f49_1_2:notes">
            <a:extLst>
              <a:ext uri="{FF2B5EF4-FFF2-40B4-BE49-F238E27FC236}">
                <a16:creationId xmlns:a16="http://schemas.microsoft.com/office/drawing/2014/main" id="{68907D74-DC37-532A-DDC5-A5D3B7F007DF}"/>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56946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8C495CBB-FAE0-D4B5-29C3-96799B7F7D01}"/>
            </a:ext>
          </a:extLst>
        </p:cNvPr>
        <p:cNvGrpSpPr/>
        <p:nvPr/>
      </p:nvGrpSpPr>
      <p:grpSpPr>
        <a:xfrm>
          <a:off x="0" y="0"/>
          <a:ext cx="0" cy="0"/>
          <a:chOff x="0" y="0"/>
          <a:chExt cx="0" cy="0"/>
        </a:xfrm>
      </p:grpSpPr>
      <p:sp>
        <p:nvSpPr>
          <p:cNvPr id="157" name="Google Shape;157;g62fc528f49_1_2:notes">
            <a:extLst>
              <a:ext uri="{FF2B5EF4-FFF2-40B4-BE49-F238E27FC236}">
                <a16:creationId xmlns:a16="http://schemas.microsoft.com/office/drawing/2014/main" id="{92933B30-2222-3263-242B-84351ED77AE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2fc528f49_1_2:notes">
            <a:extLst>
              <a:ext uri="{FF2B5EF4-FFF2-40B4-BE49-F238E27FC236}">
                <a16:creationId xmlns:a16="http://schemas.microsoft.com/office/drawing/2014/main" id="{68907D74-DC37-532A-DDC5-A5D3B7F007DF}"/>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28776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62fc528f49_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62fc528f49_5_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16158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1872BAF3-3B20-1F3E-60E9-AC09429CA690}"/>
            </a:ext>
          </a:extLst>
        </p:cNvPr>
        <p:cNvGrpSpPr/>
        <p:nvPr/>
      </p:nvGrpSpPr>
      <p:grpSpPr>
        <a:xfrm>
          <a:off x="0" y="0"/>
          <a:ext cx="0" cy="0"/>
          <a:chOff x="0" y="0"/>
          <a:chExt cx="0" cy="0"/>
        </a:xfrm>
      </p:grpSpPr>
      <p:sp>
        <p:nvSpPr>
          <p:cNvPr id="157" name="Google Shape;157;g62fc528f49_1_2:notes">
            <a:extLst>
              <a:ext uri="{FF2B5EF4-FFF2-40B4-BE49-F238E27FC236}">
                <a16:creationId xmlns:a16="http://schemas.microsoft.com/office/drawing/2014/main" id="{95BB8E8A-D145-C5B6-1068-589E9C9DA7E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2fc528f49_1_2:notes">
            <a:extLst>
              <a:ext uri="{FF2B5EF4-FFF2-40B4-BE49-F238E27FC236}">
                <a16:creationId xmlns:a16="http://schemas.microsoft.com/office/drawing/2014/main" id="{F4CB11EC-A593-7E19-A34D-03010B379AC9}"/>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2265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597B4038-8A03-4DEB-DA4E-6B485D12317B}"/>
            </a:ext>
          </a:extLst>
        </p:cNvPr>
        <p:cNvGrpSpPr/>
        <p:nvPr/>
      </p:nvGrpSpPr>
      <p:grpSpPr>
        <a:xfrm>
          <a:off x="0" y="0"/>
          <a:ext cx="0" cy="0"/>
          <a:chOff x="0" y="0"/>
          <a:chExt cx="0" cy="0"/>
        </a:xfrm>
      </p:grpSpPr>
      <p:sp>
        <p:nvSpPr>
          <p:cNvPr id="157" name="Google Shape;157;g62fc528f49_1_2:notes">
            <a:extLst>
              <a:ext uri="{FF2B5EF4-FFF2-40B4-BE49-F238E27FC236}">
                <a16:creationId xmlns:a16="http://schemas.microsoft.com/office/drawing/2014/main" id="{03C336AF-C7A8-0FE8-64DF-DD0E765B290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2fc528f49_1_2:notes">
            <a:extLst>
              <a:ext uri="{FF2B5EF4-FFF2-40B4-BE49-F238E27FC236}">
                <a16:creationId xmlns:a16="http://schemas.microsoft.com/office/drawing/2014/main" id="{FEA2557B-6526-E09A-8A1A-37C377C50210}"/>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6169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EBE9B907-7DAA-F73C-BDB0-578151E7A2F5}"/>
            </a:ext>
          </a:extLst>
        </p:cNvPr>
        <p:cNvGrpSpPr/>
        <p:nvPr/>
      </p:nvGrpSpPr>
      <p:grpSpPr>
        <a:xfrm>
          <a:off x="0" y="0"/>
          <a:ext cx="0" cy="0"/>
          <a:chOff x="0" y="0"/>
          <a:chExt cx="0" cy="0"/>
        </a:xfrm>
      </p:grpSpPr>
      <p:sp>
        <p:nvSpPr>
          <p:cNvPr id="157" name="Google Shape;157;g62fc528f49_1_2:notes">
            <a:extLst>
              <a:ext uri="{FF2B5EF4-FFF2-40B4-BE49-F238E27FC236}">
                <a16:creationId xmlns:a16="http://schemas.microsoft.com/office/drawing/2014/main" id="{2A94E5E3-5F23-2689-F8BC-41652058A04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2fc528f49_1_2:notes">
            <a:extLst>
              <a:ext uri="{FF2B5EF4-FFF2-40B4-BE49-F238E27FC236}">
                <a16:creationId xmlns:a16="http://schemas.microsoft.com/office/drawing/2014/main" id="{482CA9AA-8D24-521B-8BF0-71DC43ADD3EE}"/>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48226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62fc528f49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2fc528f49_1_2: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44925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EBE9B907-7DAA-F73C-BDB0-578151E7A2F5}"/>
            </a:ext>
          </a:extLst>
        </p:cNvPr>
        <p:cNvGrpSpPr/>
        <p:nvPr/>
      </p:nvGrpSpPr>
      <p:grpSpPr>
        <a:xfrm>
          <a:off x="0" y="0"/>
          <a:ext cx="0" cy="0"/>
          <a:chOff x="0" y="0"/>
          <a:chExt cx="0" cy="0"/>
        </a:xfrm>
      </p:grpSpPr>
      <p:sp>
        <p:nvSpPr>
          <p:cNvPr id="157" name="Google Shape;157;g62fc528f49_1_2:notes">
            <a:extLst>
              <a:ext uri="{FF2B5EF4-FFF2-40B4-BE49-F238E27FC236}">
                <a16:creationId xmlns:a16="http://schemas.microsoft.com/office/drawing/2014/main" id="{2A94E5E3-5F23-2689-F8BC-41652058A04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2fc528f49_1_2:notes">
            <a:extLst>
              <a:ext uri="{FF2B5EF4-FFF2-40B4-BE49-F238E27FC236}">
                <a16:creationId xmlns:a16="http://schemas.microsoft.com/office/drawing/2014/main" id="{482CA9AA-8D24-521B-8BF0-71DC43ADD3EE}"/>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38160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EBE9B907-7DAA-F73C-BDB0-578151E7A2F5}"/>
            </a:ext>
          </a:extLst>
        </p:cNvPr>
        <p:cNvGrpSpPr/>
        <p:nvPr/>
      </p:nvGrpSpPr>
      <p:grpSpPr>
        <a:xfrm>
          <a:off x="0" y="0"/>
          <a:ext cx="0" cy="0"/>
          <a:chOff x="0" y="0"/>
          <a:chExt cx="0" cy="0"/>
        </a:xfrm>
      </p:grpSpPr>
      <p:sp>
        <p:nvSpPr>
          <p:cNvPr id="157" name="Google Shape;157;g62fc528f49_1_2:notes">
            <a:extLst>
              <a:ext uri="{FF2B5EF4-FFF2-40B4-BE49-F238E27FC236}">
                <a16:creationId xmlns:a16="http://schemas.microsoft.com/office/drawing/2014/main" id="{2A94E5E3-5F23-2689-F8BC-41652058A04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2fc528f49_1_2:notes">
            <a:extLst>
              <a:ext uri="{FF2B5EF4-FFF2-40B4-BE49-F238E27FC236}">
                <a16:creationId xmlns:a16="http://schemas.microsoft.com/office/drawing/2014/main" id="{482CA9AA-8D24-521B-8BF0-71DC43ADD3EE}"/>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89620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a:extLst>
            <a:ext uri="{FF2B5EF4-FFF2-40B4-BE49-F238E27FC236}">
              <a16:creationId xmlns:a16="http://schemas.microsoft.com/office/drawing/2014/main" id="{260FD71E-1F1E-7E24-DF01-F27A33A2F378}"/>
            </a:ext>
          </a:extLst>
        </p:cNvPr>
        <p:cNvGrpSpPr/>
        <p:nvPr/>
      </p:nvGrpSpPr>
      <p:grpSpPr>
        <a:xfrm>
          <a:off x="0" y="0"/>
          <a:ext cx="0" cy="0"/>
          <a:chOff x="0" y="0"/>
          <a:chExt cx="0" cy="0"/>
        </a:xfrm>
      </p:grpSpPr>
      <p:sp>
        <p:nvSpPr>
          <p:cNvPr id="228" name="Google Shape;228;g62fc528f49_5_0:notes">
            <a:extLst>
              <a:ext uri="{FF2B5EF4-FFF2-40B4-BE49-F238E27FC236}">
                <a16:creationId xmlns:a16="http://schemas.microsoft.com/office/drawing/2014/main" id="{54FE8D09-FD22-5B3C-E705-802BB89D765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62fc528f49_5_0:notes">
            <a:extLst>
              <a:ext uri="{FF2B5EF4-FFF2-40B4-BE49-F238E27FC236}">
                <a16:creationId xmlns:a16="http://schemas.microsoft.com/office/drawing/2014/main" id="{0E7531CC-1F1C-07A6-8694-2128F846E0C4}"/>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19022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D7075A52-0291-0FC2-F57D-ABC9F2799036}"/>
            </a:ext>
          </a:extLst>
        </p:cNvPr>
        <p:cNvGrpSpPr/>
        <p:nvPr/>
      </p:nvGrpSpPr>
      <p:grpSpPr>
        <a:xfrm>
          <a:off x="0" y="0"/>
          <a:ext cx="0" cy="0"/>
          <a:chOff x="0" y="0"/>
          <a:chExt cx="0" cy="0"/>
        </a:xfrm>
      </p:grpSpPr>
      <p:sp>
        <p:nvSpPr>
          <p:cNvPr id="157" name="Google Shape;157;g62fc528f49_1_2:notes">
            <a:extLst>
              <a:ext uri="{FF2B5EF4-FFF2-40B4-BE49-F238E27FC236}">
                <a16:creationId xmlns:a16="http://schemas.microsoft.com/office/drawing/2014/main" id="{B0F8B4E9-5F55-41BE-90BE-E846575BDE6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2fc528f49_1_2:notes">
            <a:extLst>
              <a:ext uri="{FF2B5EF4-FFF2-40B4-BE49-F238E27FC236}">
                <a16:creationId xmlns:a16="http://schemas.microsoft.com/office/drawing/2014/main" id="{31A244D1-5A52-2B4E-4FEC-A51DDF4B5D81}"/>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38080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62fc528f49_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62fc528f49_5_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62fc528f49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2fc528f49_1_2: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58594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DBCAD882-2DE0-1F2F-E41A-5F6146848E2A}"/>
            </a:ext>
          </a:extLst>
        </p:cNvPr>
        <p:cNvGrpSpPr/>
        <p:nvPr/>
      </p:nvGrpSpPr>
      <p:grpSpPr>
        <a:xfrm>
          <a:off x="0" y="0"/>
          <a:ext cx="0" cy="0"/>
          <a:chOff x="0" y="0"/>
          <a:chExt cx="0" cy="0"/>
        </a:xfrm>
      </p:grpSpPr>
      <p:sp>
        <p:nvSpPr>
          <p:cNvPr id="157" name="Google Shape;157;g62fc528f49_1_2:notes">
            <a:extLst>
              <a:ext uri="{FF2B5EF4-FFF2-40B4-BE49-F238E27FC236}">
                <a16:creationId xmlns:a16="http://schemas.microsoft.com/office/drawing/2014/main" id="{B6317198-35E4-CA28-50B5-FDA6BAE9AE0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2fc528f49_1_2:notes">
            <a:extLst>
              <a:ext uri="{FF2B5EF4-FFF2-40B4-BE49-F238E27FC236}">
                <a16:creationId xmlns:a16="http://schemas.microsoft.com/office/drawing/2014/main" id="{3C0F8B0F-AFC4-DF13-D705-31F426CD7F0C}"/>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756165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35DCAC7A-DE3D-59B9-E080-73E2711A85C1}"/>
            </a:ext>
          </a:extLst>
        </p:cNvPr>
        <p:cNvGrpSpPr/>
        <p:nvPr/>
      </p:nvGrpSpPr>
      <p:grpSpPr>
        <a:xfrm>
          <a:off x="0" y="0"/>
          <a:ext cx="0" cy="0"/>
          <a:chOff x="0" y="0"/>
          <a:chExt cx="0" cy="0"/>
        </a:xfrm>
      </p:grpSpPr>
      <p:sp>
        <p:nvSpPr>
          <p:cNvPr id="157" name="Google Shape;157;g62fc528f49_1_2:notes">
            <a:extLst>
              <a:ext uri="{FF2B5EF4-FFF2-40B4-BE49-F238E27FC236}">
                <a16:creationId xmlns:a16="http://schemas.microsoft.com/office/drawing/2014/main" id="{930A2350-EA21-5C2B-1B30-49A7E32A525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2fc528f49_1_2:notes">
            <a:extLst>
              <a:ext uri="{FF2B5EF4-FFF2-40B4-BE49-F238E27FC236}">
                <a16:creationId xmlns:a16="http://schemas.microsoft.com/office/drawing/2014/main" id="{E459CF08-2184-2990-22FA-8A606C0B122F}"/>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14288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11081F81-4C45-D70B-A730-E812BEF252F2}"/>
            </a:ext>
          </a:extLst>
        </p:cNvPr>
        <p:cNvGrpSpPr/>
        <p:nvPr/>
      </p:nvGrpSpPr>
      <p:grpSpPr>
        <a:xfrm>
          <a:off x="0" y="0"/>
          <a:ext cx="0" cy="0"/>
          <a:chOff x="0" y="0"/>
          <a:chExt cx="0" cy="0"/>
        </a:xfrm>
      </p:grpSpPr>
      <p:sp>
        <p:nvSpPr>
          <p:cNvPr id="157" name="Google Shape;157;g62fc528f49_1_2:notes">
            <a:extLst>
              <a:ext uri="{FF2B5EF4-FFF2-40B4-BE49-F238E27FC236}">
                <a16:creationId xmlns:a16="http://schemas.microsoft.com/office/drawing/2014/main" id="{0E6B1938-395C-1AC8-5AC0-2AAD556F9F6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2fc528f49_1_2:notes">
            <a:extLst>
              <a:ext uri="{FF2B5EF4-FFF2-40B4-BE49-F238E27FC236}">
                <a16:creationId xmlns:a16="http://schemas.microsoft.com/office/drawing/2014/main" id="{B423A606-8E41-CCBE-DD22-F4FB86FCFDC5}"/>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79046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1E8CA32D-9E11-0EEE-171D-58FDA4806BC2}"/>
            </a:ext>
          </a:extLst>
        </p:cNvPr>
        <p:cNvGrpSpPr/>
        <p:nvPr/>
      </p:nvGrpSpPr>
      <p:grpSpPr>
        <a:xfrm>
          <a:off x="0" y="0"/>
          <a:ext cx="0" cy="0"/>
          <a:chOff x="0" y="0"/>
          <a:chExt cx="0" cy="0"/>
        </a:xfrm>
      </p:grpSpPr>
      <p:sp>
        <p:nvSpPr>
          <p:cNvPr id="157" name="Google Shape;157;g62fc528f49_1_2:notes">
            <a:extLst>
              <a:ext uri="{FF2B5EF4-FFF2-40B4-BE49-F238E27FC236}">
                <a16:creationId xmlns:a16="http://schemas.microsoft.com/office/drawing/2014/main" id="{71572434-3C9A-3790-D5F0-6B5CD03D7E8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2fc528f49_1_2:notes">
            <a:extLst>
              <a:ext uri="{FF2B5EF4-FFF2-40B4-BE49-F238E27FC236}">
                <a16:creationId xmlns:a16="http://schemas.microsoft.com/office/drawing/2014/main" id="{1A3BDD65-3644-93F7-BD59-293196A6D808}"/>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47705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A0E9B450-9A61-853D-FC7F-C7DB83F09CD8}"/>
            </a:ext>
          </a:extLst>
        </p:cNvPr>
        <p:cNvGrpSpPr/>
        <p:nvPr/>
      </p:nvGrpSpPr>
      <p:grpSpPr>
        <a:xfrm>
          <a:off x="0" y="0"/>
          <a:ext cx="0" cy="0"/>
          <a:chOff x="0" y="0"/>
          <a:chExt cx="0" cy="0"/>
        </a:xfrm>
      </p:grpSpPr>
      <p:sp>
        <p:nvSpPr>
          <p:cNvPr id="157" name="Google Shape;157;g62fc528f49_1_2:notes">
            <a:extLst>
              <a:ext uri="{FF2B5EF4-FFF2-40B4-BE49-F238E27FC236}">
                <a16:creationId xmlns:a16="http://schemas.microsoft.com/office/drawing/2014/main" id="{2E78C0F2-B221-4EFF-5284-86AAF3C9AAF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2fc528f49_1_2:notes">
            <a:extLst>
              <a:ext uri="{FF2B5EF4-FFF2-40B4-BE49-F238E27FC236}">
                <a16:creationId xmlns:a16="http://schemas.microsoft.com/office/drawing/2014/main" id="{64C91E5B-279B-6889-F46B-FD7618516711}"/>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54886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a:extLst>
            <a:ext uri="{FF2B5EF4-FFF2-40B4-BE49-F238E27FC236}">
              <a16:creationId xmlns:a16="http://schemas.microsoft.com/office/drawing/2014/main" id="{F9BEE974-2707-0FE4-5236-6592CDFC8FFB}"/>
            </a:ext>
          </a:extLst>
        </p:cNvPr>
        <p:cNvGrpSpPr/>
        <p:nvPr/>
      </p:nvGrpSpPr>
      <p:grpSpPr>
        <a:xfrm>
          <a:off x="0" y="0"/>
          <a:ext cx="0" cy="0"/>
          <a:chOff x="0" y="0"/>
          <a:chExt cx="0" cy="0"/>
        </a:xfrm>
      </p:grpSpPr>
      <p:sp>
        <p:nvSpPr>
          <p:cNvPr id="157" name="Google Shape;157;g62fc528f49_1_2:notes">
            <a:extLst>
              <a:ext uri="{FF2B5EF4-FFF2-40B4-BE49-F238E27FC236}">
                <a16:creationId xmlns:a16="http://schemas.microsoft.com/office/drawing/2014/main" id="{6A907D97-439D-ED85-4C06-A742D27BDEC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2fc528f49_1_2:notes">
            <a:extLst>
              <a:ext uri="{FF2B5EF4-FFF2-40B4-BE49-F238E27FC236}">
                <a16:creationId xmlns:a16="http://schemas.microsoft.com/office/drawing/2014/main" id="{C9BDD7F2-044D-0336-84BD-6ECBF849AD86}"/>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38547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hank You!">
  <p:cSld name="(Avoid) Title, Subtitle, Bullets_1_2_2">
    <p:spTree>
      <p:nvGrpSpPr>
        <p:cNvPr id="1" name="Shape 19"/>
        <p:cNvGrpSpPr/>
        <p:nvPr/>
      </p:nvGrpSpPr>
      <p:grpSpPr>
        <a:xfrm>
          <a:off x="0" y="0"/>
          <a:ext cx="0" cy="0"/>
          <a:chOff x="0" y="0"/>
          <a:chExt cx="0" cy="0"/>
        </a:xfrm>
      </p:grpSpPr>
      <p:pic>
        <p:nvPicPr>
          <p:cNvPr id="20" name="Google Shape;20;p4"/>
          <p:cNvPicPr preferRelativeResize="0"/>
          <p:nvPr/>
        </p:nvPicPr>
        <p:blipFill rotWithShape="1">
          <a:blip r:embed="rId2">
            <a:alphaModFix/>
          </a:blip>
          <a:srcRect/>
          <a:stretch/>
        </p:blipFill>
        <p:spPr>
          <a:xfrm>
            <a:off x="0" y="0"/>
            <a:ext cx="24383995" cy="13715997"/>
          </a:xfrm>
          <a:prstGeom prst="rect">
            <a:avLst/>
          </a:prstGeom>
          <a:noFill/>
          <a:ln>
            <a:noFill/>
          </a:ln>
        </p:spPr>
      </p:pic>
      <p:sp>
        <p:nvSpPr>
          <p:cNvPr id="21" name="Google Shape;21;p4"/>
          <p:cNvSpPr txBox="1">
            <a:spLocks noGrp="1"/>
          </p:cNvSpPr>
          <p:nvPr>
            <p:ph type="title"/>
          </p:nvPr>
        </p:nvSpPr>
        <p:spPr>
          <a:xfrm>
            <a:off x="2941435" y="4449200"/>
            <a:ext cx="12287100" cy="3445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0">
                <a:solidFill>
                  <a:srgbClr val="202124"/>
                </a:solidFill>
              </a:defRPr>
            </a:lvl1pPr>
            <a:lvl2pPr lvl="1" rtl="0">
              <a:spcBef>
                <a:spcPts val="0"/>
              </a:spcBef>
              <a:spcAft>
                <a:spcPts val="0"/>
              </a:spcAft>
              <a:buNone/>
              <a:defRPr>
                <a:solidFill>
                  <a:srgbClr val="4285F4"/>
                </a:solidFill>
              </a:defRPr>
            </a:lvl2pPr>
            <a:lvl3pPr lvl="2" rtl="0">
              <a:spcBef>
                <a:spcPts val="0"/>
              </a:spcBef>
              <a:spcAft>
                <a:spcPts val="0"/>
              </a:spcAft>
              <a:buNone/>
              <a:defRPr>
                <a:solidFill>
                  <a:srgbClr val="4285F4"/>
                </a:solidFill>
              </a:defRPr>
            </a:lvl3pPr>
            <a:lvl4pPr lvl="3" rtl="0">
              <a:spcBef>
                <a:spcPts val="0"/>
              </a:spcBef>
              <a:spcAft>
                <a:spcPts val="0"/>
              </a:spcAft>
              <a:buNone/>
              <a:defRPr>
                <a:solidFill>
                  <a:srgbClr val="4285F4"/>
                </a:solidFill>
              </a:defRPr>
            </a:lvl4pPr>
            <a:lvl5pPr lvl="4" rtl="0">
              <a:spcBef>
                <a:spcPts val="0"/>
              </a:spcBef>
              <a:spcAft>
                <a:spcPts val="0"/>
              </a:spcAft>
              <a:buNone/>
              <a:defRPr>
                <a:solidFill>
                  <a:srgbClr val="4285F4"/>
                </a:solidFill>
              </a:defRPr>
            </a:lvl5pPr>
            <a:lvl6pPr lvl="5" rtl="0">
              <a:spcBef>
                <a:spcPts val="0"/>
              </a:spcBef>
              <a:spcAft>
                <a:spcPts val="0"/>
              </a:spcAft>
              <a:buNone/>
              <a:defRPr>
                <a:solidFill>
                  <a:srgbClr val="4285F4"/>
                </a:solidFill>
              </a:defRPr>
            </a:lvl6pPr>
            <a:lvl7pPr lvl="6" rtl="0">
              <a:spcBef>
                <a:spcPts val="0"/>
              </a:spcBef>
              <a:spcAft>
                <a:spcPts val="0"/>
              </a:spcAft>
              <a:buNone/>
              <a:defRPr>
                <a:solidFill>
                  <a:srgbClr val="4285F4"/>
                </a:solidFill>
              </a:defRPr>
            </a:lvl7pPr>
            <a:lvl8pPr lvl="7" rtl="0">
              <a:spcBef>
                <a:spcPts val="0"/>
              </a:spcBef>
              <a:spcAft>
                <a:spcPts val="0"/>
              </a:spcAft>
              <a:buNone/>
              <a:defRPr>
                <a:solidFill>
                  <a:srgbClr val="4285F4"/>
                </a:solidFill>
              </a:defRPr>
            </a:lvl8pPr>
            <a:lvl9pPr lvl="8" rtl="0">
              <a:spcBef>
                <a:spcPts val="0"/>
              </a:spcBef>
              <a:spcAft>
                <a:spcPts val="0"/>
              </a:spcAft>
              <a:buNone/>
              <a:defRPr>
                <a:solidFill>
                  <a:srgbClr val="4285F4"/>
                </a:solidFill>
              </a:defRPr>
            </a:lvl9pPr>
          </a:lstStyle>
          <a:p>
            <a:endParaRPr/>
          </a:p>
        </p:txBody>
      </p:sp>
      <p:sp>
        <p:nvSpPr>
          <p:cNvPr id="22" name="Google Shape;22;p4"/>
          <p:cNvSpPr txBox="1">
            <a:spLocks noGrp="1"/>
          </p:cNvSpPr>
          <p:nvPr>
            <p:ph type="title" idx="2"/>
          </p:nvPr>
        </p:nvSpPr>
        <p:spPr>
          <a:xfrm>
            <a:off x="4616662" y="9657850"/>
            <a:ext cx="4184100" cy="12783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2000">
                <a:solidFill>
                  <a:srgbClr val="202124"/>
                </a:solidFill>
              </a:defRPr>
            </a:lvl1pPr>
            <a:lvl2pPr lvl="1" rtl="0">
              <a:spcBef>
                <a:spcPts val="0"/>
              </a:spcBef>
              <a:spcAft>
                <a:spcPts val="0"/>
              </a:spcAft>
              <a:buNone/>
              <a:defRPr sz="2000">
                <a:solidFill>
                  <a:srgbClr val="202124"/>
                </a:solidFill>
              </a:defRPr>
            </a:lvl2pPr>
            <a:lvl3pPr lvl="2" rtl="0">
              <a:spcBef>
                <a:spcPts val="0"/>
              </a:spcBef>
              <a:spcAft>
                <a:spcPts val="0"/>
              </a:spcAft>
              <a:buNone/>
              <a:defRPr sz="2000">
                <a:solidFill>
                  <a:srgbClr val="202124"/>
                </a:solidFill>
              </a:defRPr>
            </a:lvl3pPr>
            <a:lvl4pPr lvl="3" rtl="0">
              <a:spcBef>
                <a:spcPts val="0"/>
              </a:spcBef>
              <a:spcAft>
                <a:spcPts val="0"/>
              </a:spcAft>
              <a:buNone/>
              <a:defRPr sz="2000">
                <a:solidFill>
                  <a:srgbClr val="202124"/>
                </a:solidFill>
              </a:defRPr>
            </a:lvl4pPr>
            <a:lvl5pPr lvl="4" rtl="0">
              <a:spcBef>
                <a:spcPts val="0"/>
              </a:spcBef>
              <a:spcAft>
                <a:spcPts val="0"/>
              </a:spcAft>
              <a:buNone/>
              <a:defRPr sz="2000">
                <a:solidFill>
                  <a:srgbClr val="202124"/>
                </a:solidFill>
              </a:defRPr>
            </a:lvl5pPr>
            <a:lvl6pPr lvl="5" rtl="0">
              <a:spcBef>
                <a:spcPts val="0"/>
              </a:spcBef>
              <a:spcAft>
                <a:spcPts val="0"/>
              </a:spcAft>
              <a:buNone/>
              <a:defRPr sz="2000">
                <a:solidFill>
                  <a:srgbClr val="202124"/>
                </a:solidFill>
              </a:defRPr>
            </a:lvl6pPr>
            <a:lvl7pPr lvl="6" rtl="0">
              <a:spcBef>
                <a:spcPts val="0"/>
              </a:spcBef>
              <a:spcAft>
                <a:spcPts val="0"/>
              </a:spcAft>
              <a:buNone/>
              <a:defRPr sz="2000">
                <a:solidFill>
                  <a:srgbClr val="202124"/>
                </a:solidFill>
              </a:defRPr>
            </a:lvl7pPr>
            <a:lvl8pPr lvl="7" rtl="0">
              <a:spcBef>
                <a:spcPts val="0"/>
              </a:spcBef>
              <a:spcAft>
                <a:spcPts val="0"/>
              </a:spcAft>
              <a:buNone/>
              <a:defRPr sz="2000">
                <a:solidFill>
                  <a:srgbClr val="202124"/>
                </a:solidFill>
              </a:defRPr>
            </a:lvl8pPr>
            <a:lvl9pPr lvl="8" rtl="0">
              <a:spcBef>
                <a:spcPts val="0"/>
              </a:spcBef>
              <a:spcAft>
                <a:spcPts val="0"/>
              </a:spcAft>
              <a:buNone/>
              <a:defRPr sz="2000">
                <a:solidFill>
                  <a:srgbClr val="202124"/>
                </a:solidFill>
              </a:defRPr>
            </a:lvl9pPr>
          </a:lstStyle>
          <a:p>
            <a:endParaRPr/>
          </a:p>
        </p:txBody>
      </p:sp>
      <p:pic>
        <p:nvPicPr>
          <p:cNvPr id="23" name="Google Shape;23;p4"/>
          <p:cNvPicPr preferRelativeResize="0"/>
          <p:nvPr/>
        </p:nvPicPr>
        <p:blipFill>
          <a:blip r:embed="rId3">
            <a:alphaModFix/>
          </a:blip>
          <a:stretch>
            <a:fillRect/>
          </a:stretch>
        </p:blipFill>
        <p:spPr>
          <a:xfrm>
            <a:off x="890575" y="1152750"/>
            <a:ext cx="3464486" cy="65305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Headline, Subhead, 2-Col Bullets">
  <p:cSld name="(Avoid) Title, Subtitle, Bullets_1_1">
    <p:spTree>
      <p:nvGrpSpPr>
        <p:cNvPr id="1" name="Shape 29"/>
        <p:cNvGrpSpPr/>
        <p:nvPr/>
      </p:nvGrpSpPr>
      <p:grpSpPr>
        <a:xfrm>
          <a:off x="0" y="0"/>
          <a:ext cx="0" cy="0"/>
          <a:chOff x="0" y="0"/>
          <a:chExt cx="0" cy="0"/>
        </a:xfrm>
      </p:grpSpPr>
      <p:pic>
        <p:nvPicPr>
          <p:cNvPr id="30" name="Google Shape;30;p6"/>
          <p:cNvPicPr preferRelativeResize="0"/>
          <p:nvPr/>
        </p:nvPicPr>
        <p:blipFill rotWithShape="1">
          <a:blip r:embed="rId2">
            <a:alphaModFix/>
          </a:blip>
          <a:srcRect/>
          <a:stretch/>
        </p:blipFill>
        <p:spPr>
          <a:xfrm>
            <a:off x="0" y="-12"/>
            <a:ext cx="24383995" cy="13715997"/>
          </a:xfrm>
          <a:prstGeom prst="rect">
            <a:avLst/>
          </a:prstGeom>
          <a:noFill/>
          <a:ln>
            <a:noFill/>
          </a:ln>
        </p:spPr>
      </p:pic>
      <p:sp>
        <p:nvSpPr>
          <p:cNvPr id="31" name="Google Shape;31;p6"/>
          <p:cNvSpPr txBox="1">
            <a:spLocks noGrp="1"/>
          </p:cNvSpPr>
          <p:nvPr>
            <p:ph type="title"/>
          </p:nvPr>
        </p:nvSpPr>
        <p:spPr>
          <a:xfrm>
            <a:off x="1366906" y="1128100"/>
            <a:ext cx="21862800" cy="18195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4285F4"/>
                </a:solidFill>
              </a:defRPr>
            </a:lvl1pPr>
            <a:lvl2pPr lvl="1" rtl="0">
              <a:spcBef>
                <a:spcPts val="0"/>
              </a:spcBef>
              <a:spcAft>
                <a:spcPts val="0"/>
              </a:spcAft>
              <a:buNone/>
              <a:defRPr>
                <a:solidFill>
                  <a:srgbClr val="4285F4"/>
                </a:solidFill>
              </a:defRPr>
            </a:lvl2pPr>
            <a:lvl3pPr lvl="2" rtl="0">
              <a:spcBef>
                <a:spcPts val="0"/>
              </a:spcBef>
              <a:spcAft>
                <a:spcPts val="0"/>
              </a:spcAft>
              <a:buNone/>
              <a:defRPr>
                <a:solidFill>
                  <a:srgbClr val="4285F4"/>
                </a:solidFill>
              </a:defRPr>
            </a:lvl3pPr>
            <a:lvl4pPr lvl="3" rtl="0">
              <a:spcBef>
                <a:spcPts val="0"/>
              </a:spcBef>
              <a:spcAft>
                <a:spcPts val="0"/>
              </a:spcAft>
              <a:buNone/>
              <a:defRPr>
                <a:solidFill>
                  <a:srgbClr val="4285F4"/>
                </a:solidFill>
              </a:defRPr>
            </a:lvl4pPr>
            <a:lvl5pPr lvl="4" rtl="0">
              <a:spcBef>
                <a:spcPts val="0"/>
              </a:spcBef>
              <a:spcAft>
                <a:spcPts val="0"/>
              </a:spcAft>
              <a:buNone/>
              <a:defRPr>
                <a:solidFill>
                  <a:srgbClr val="4285F4"/>
                </a:solidFill>
              </a:defRPr>
            </a:lvl5pPr>
            <a:lvl6pPr lvl="5" rtl="0">
              <a:spcBef>
                <a:spcPts val="0"/>
              </a:spcBef>
              <a:spcAft>
                <a:spcPts val="0"/>
              </a:spcAft>
              <a:buNone/>
              <a:defRPr>
                <a:solidFill>
                  <a:srgbClr val="4285F4"/>
                </a:solidFill>
              </a:defRPr>
            </a:lvl6pPr>
            <a:lvl7pPr lvl="6" rtl="0">
              <a:spcBef>
                <a:spcPts val="0"/>
              </a:spcBef>
              <a:spcAft>
                <a:spcPts val="0"/>
              </a:spcAft>
              <a:buNone/>
              <a:defRPr>
                <a:solidFill>
                  <a:srgbClr val="4285F4"/>
                </a:solidFill>
              </a:defRPr>
            </a:lvl7pPr>
            <a:lvl8pPr lvl="7" rtl="0">
              <a:spcBef>
                <a:spcPts val="0"/>
              </a:spcBef>
              <a:spcAft>
                <a:spcPts val="0"/>
              </a:spcAft>
              <a:buNone/>
              <a:defRPr>
                <a:solidFill>
                  <a:srgbClr val="4285F4"/>
                </a:solidFill>
              </a:defRPr>
            </a:lvl8pPr>
            <a:lvl9pPr lvl="8" rtl="0">
              <a:spcBef>
                <a:spcPts val="0"/>
              </a:spcBef>
              <a:spcAft>
                <a:spcPts val="0"/>
              </a:spcAft>
              <a:buNone/>
              <a:defRPr>
                <a:solidFill>
                  <a:srgbClr val="4285F4"/>
                </a:solidFill>
              </a:defRPr>
            </a:lvl9pPr>
          </a:lstStyle>
          <a:p>
            <a:endParaRPr/>
          </a:p>
        </p:txBody>
      </p:sp>
      <p:sp>
        <p:nvSpPr>
          <p:cNvPr id="32" name="Google Shape;32;p6"/>
          <p:cNvSpPr txBox="1">
            <a:spLocks noGrp="1"/>
          </p:cNvSpPr>
          <p:nvPr>
            <p:ph type="title" idx="2"/>
          </p:nvPr>
        </p:nvSpPr>
        <p:spPr>
          <a:xfrm>
            <a:off x="1469575" y="3104203"/>
            <a:ext cx="21862800" cy="1326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6400">
                <a:solidFill>
                  <a:srgbClr val="4285F4"/>
                </a:solidFill>
              </a:defRPr>
            </a:lvl1pPr>
            <a:lvl2pPr lvl="1" rtl="0">
              <a:spcBef>
                <a:spcPts val="0"/>
              </a:spcBef>
              <a:spcAft>
                <a:spcPts val="0"/>
              </a:spcAft>
              <a:buNone/>
              <a:defRPr sz="6400">
                <a:solidFill>
                  <a:srgbClr val="4285F4"/>
                </a:solidFill>
              </a:defRPr>
            </a:lvl2pPr>
            <a:lvl3pPr lvl="2" rtl="0">
              <a:spcBef>
                <a:spcPts val="0"/>
              </a:spcBef>
              <a:spcAft>
                <a:spcPts val="0"/>
              </a:spcAft>
              <a:buNone/>
              <a:defRPr sz="6400">
                <a:solidFill>
                  <a:srgbClr val="4285F4"/>
                </a:solidFill>
              </a:defRPr>
            </a:lvl3pPr>
            <a:lvl4pPr lvl="3" rtl="0">
              <a:spcBef>
                <a:spcPts val="0"/>
              </a:spcBef>
              <a:spcAft>
                <a:spcPts val="0"/>
              </a:spcAft>
              <a:buNone/>
              <a:defRPr sz="6400">
                <a:solidFill>
                  <a:srgbClr val="4285F4"/>
                </a:solidFill>
              </a:defRPr>
            </a:lvl4pPr>
            <a:lvl5pPr lvl="4" rtl="0">
              <a:spcBef>
                <a:spcPts val="0"/>
              </a:spcBef>
              <a:spcAft>
                <a:spcPts val="0"/>
              </a:spcAft>
              <a:buNone/>
              <a:defRPr sz="6400">
                <a:solidFill>
                  <a:srgbClr val="4285F4"/>
                </a:solidFill>
              </a:defRPr>
            </a:lvl5pPr>
            <a:lvl6pPr lvl="5" rtl="0">
              <a:spcBef>
                <a:spcPts val="0"/>
              </a:spcBef>
              <a:spcAft>
                <a:spcPts val="0"/>
              </a:spcAft>
              <a:buNone/>
              <a:defRPr sz="6400">
                <a:solidFill>
                  <a:srgbClr val="4285F4"/>
                </a:solidFill>
              </a:defRPr>
            </a:lvl6pPr>
            <a:lvl7pPr lvl="6" rtl="0">
              <a:spcBef>
                <a:spcPts val="0"/>
              </a:spcBef>
              <a:spcAft>
                <a:spcPts val="0"/>
              </a:spcAft>
              <a:buNone/>
              <a:defRPr sz="6400">
                <a:solidFill>
                  <a:srgbClr val="4285F4"/>
                </a:solidFill>
              </a:defRPr>
            </a:lvl7pPr>
            <a:lvl8pPr lvl="7" rtl="0">
              <a:spcBef>
                <a:spcPts val="0"/>
              </a:spcBef>
              <a:spcAft>
                <a:spcPts val="0"/>
              </a:spcAft>
              <a:buNone/>
              <a:defRPr sz="6400">
                <a:solidFill>
                  <a:srgbClr val="4285F4"/>
                </a:solidFill>
              </a:defRPr>
            </a:lvl8pPr>
            <a:lvl9pPr lvl="8" rtl="0">
              <a:spcBef>
                <a:spcPts val="0"/>
              </a:spcBef>
              <a:spcAft>
                <a:spcPts val="0"/>
              </a:spcAft>
              <a:buNone/>
              <a:defRPr sz="6400">
                <a:solidFill>
                  <a:srgbClr val="4285F4"/>
                </a:solidFill>
              </a:defRPr>
            </a:lvl9pPr>
          </a:lstStyle>
          <a:p>
            <a:endParaRPr/>
          </a:p>
        </p:txBody>
      </p:sp>
      <p:sp>
        <p:nvSpPr>
          <p:cNvPr id="33" name="Google Shape;33;p6"/>
          <p:cNvSpPr txBox="1">
            <a:spLocks noGrp="1"/>
          </p:cNvSpPr>
          <p:nvPr>
            <p:ph type="body" idx="1"/>
          </p:nvPr>
        </p:nvSpPr>
        <p:spPr>
          <a:xfrm>
            <a:off x="1598150" y="4832775"/>
            <a:ext cx="8437800" cy="5763900"/>
          </a:xfrm>
          <a:prstGeom prst="rect">
            <a:avLst/>
          </a:prstGeom>
        </p:spPr>
        <p:txBody>
          <a:bodyPr spcFirstLastPara="1" wrap="square" lIns="91425" tIns="91425" rIns="91425" bIns="91425" anchor="t" anchorCtr="0">
            <a:noAutofit/>
          </a:bodyPr>
          <a:lstStyle>
            <a:lvl1pPr marL="457200" lvl="0" indent="-482600" rtl="0">
              <a:spcBef>
                <a:spcPts val="0"/>
              </a:spcBef>
              <a:spcAft>
                <a:spcPts val="0"/>
              </a:spcAft>
              <a:buClr>
                <a:srgbClr val="3F3F3F"/>
              </a:buClr>
              <a:buSzPts val="4000"/>
              <a:buChar char="●"/>
              <a:defRPr>
                <a:solidFill>
                  <a:srgbClr val="3F3F3F"/>
                </a:solidFill>
              </a:defRPr>
            </a:lvl1pPr>
            <a:lvl2pPr marL="914400" lvl="1" indent="-482600" rtl="0">
              <a:spcBef>
                <a:spcPts val="0"/>
              </a:spcBef>
              <a:spcAft>
                <a:spcPts val="0"/>
              </a:spcAft>
              <a:buClr>
                <a:srgbClr val="3F3F3F"/>
              </a:buClr>
              <a:buSzPts val="4000"/>
              <a:buChar char="○"/>
              <a:defRPr>
                <a:solidFill>
                  <a:srgbClr val="3F3F3F"/>
                </a:solidFill>
              </a:defRPr>
            </a:lvl2pPr>
            <a:lvl3pPr marL="1371600" lvl="2" indent="-482600" rtl="0">
              <a:spcBef>
                <a:spcPts val="0"/>
              </a:spcBef>
              <a:spcAft>
                <a:spcPts val="0"/>
              </a:spcAft>
              <a:buClr>
                <a:srgbClr val="3F3F3F"/>
              </a:buClr>
              <a:buSzPts val="4000"/>
              <a:buChar char="■"/>
              <a:defRPr>
                <a:solidFill>
                  <a:srgbClr val="3F3F3F"/>
                </a:solidFill>
              </a:defRPr>
            </a:lvl3pPr>
            <a:lvl4pPr marL="1828800" lvl="3" indent="-482600" rtl="0">
              <a:spcBef>
                <a:spcPts val="0"/>
              </a:spcBef>
              <a:spcAft>
                <a:spcPts val="0"/>
              </a:spcAft>
              <a:buClr>
                <a:srgbClr val="3F3F3F"/>
              </a:buClr>
              <a:buSzPts val="4000"/>
              <a:buChar char="●"/>
              <a:defRPr>
                <a:solidFill>
                  <a:srgbClr val="3F3F3F"/>
                </a:solidFill>
              </a:defRPr>
            </a:lvl4pPr>
            <a:lvl5pPr marL="2286000" lvl="4" indent="-482600" rtl="0">
              <a:spcBef>
                <a:spcPts val="0"/>
              </a:spcBef>
              <a:spcAft>
                <a:spcPts val="0"/>
              </a:spcAft>
              <a:buClr>
                <a:srgbClr val="3F3F3F"/>
              </a:buClr>
              <a:buSzPts val="4000"/>
              <a:buChar char="○"/>
              <a:defRPr>
                <a:solidFill>
                  <a:srgbClr val="3F3F3F"/>
                </a:solidFill>
              </a:defRPr>
            </a:lvl5pPr>
            <a:lvl6pPr marL="2743200" lvl="5" indent="-482600" rtl="0">
              <a:spcBef>
                <a:spcPts val="0"/>
              </a:spcBef>
              <a:spcAft>
                <a:spcPts val="0"/>
              </a:spcAft>
              <a:buClr>
                <a:srgbClr val="3F3F3F"/>
              </a:buClr>
              <a:buSzPts val="4000"/>
              <a:buChar char="■"/>
              <a:defRPr>
                <a:solidFill>
                  <a:srgbClr val="3F3F3F"/>
                </a:solidFill>
              </a:defRPr>
            </a:lvl6pPr>
            <a:lvl7pPr marL="3200400" lvl="6" indent="-482600" rtl="0">
              <a:spcBef>
                <a:spcPts val="0"/>
              </a:spcBef>
              <a:spcAft>
                <a:spcPts val="0"/>
              </a:spcAft>
              <a:buClr>
                <a:srgbClr val="3F3F3F"/>
              </a:buClr>
              <a:buSzPts val="4000"/>
              <a:buChar char="●"/>
              <a:defRPr>
                <a:solidFill>
                  <a:srgbClr val="3F3F3F"/>
                </a:solidFill>
              </a:defRPr>
            </a:lvl7pPr>
            <a:lvl8pPr marL="3657600" lvl="7" indent="-482600" rtl="0">
              <a:spcBef>
                <a:spcPts val="0"/>
              </a:spcBef>
              <a:spcAft>
                <a:spcPts val="0"/>
              </a:spcAft>
              <a:buClr>
                <a:srgbClr val="3F3F3F"/>
              </a:buClr>
              <a:buSzPts val="4000"/>
              <a:buChar char="○"/>
              <a:defRPr>
                <a:solidFill>
                  <a:srgbClr val="3F3F3F"/>
                </a:solidFill>
              </a:defRPr>
            </a:lvl8pPr>
            <a:lvl9pPr marL="4114800" lvl="8" indent="-482600" rtl="0">
              <a:spcBef>
                <a:spcPts val="0"/>
              </a:spcBef>
              <a:spcAft>
                <a:spcPts val="0"/>
              </a:spcAft>
              <a:buClr>
                <a:srgbClr val="3F3F3F"/>
              </a:buClr>
              <a:buSzPts val="4000"/>
              <a:buChar char="■"/>
              <a:defRPr>
                <a:solidFill>
                  <a:srgbClr val="3F3F3F"/>
                </a:solidFill>
              </a:defRPr>
            </a:lvl9pPr>
          </a:lstStyle>
          <a:p>
            <a:endParaRPr/>
          </a:p>
        </p:txBody>
      </p:sp>
      <p:sp>
        <p:nvSpPr>
          <p:cNvPr id="34" name="Google Shape;34;p6"/>
          <p:cNvSpPr txBox="1">
            <a:spLocks noGrp="1"/>
          </p:cNvSpPr>
          <p:nvPr>
            <p:ph type="body" idx="3"/>
          </p:nvPr>
        </p:nvSpPr>
        <p:spPr>
          <a:xfrm>
            <a:off x="10915400" y="4832775"/>
            <a:ext cx="8437800" cy="5763900"/>
          </a:xfrm>
          <a:prstGeom prst="rect">
            <a:avLst/>
          </a:prstGeom>
        </p:spPr>
        <p:txBody>
          <a:bodyPr spcFirstLastPara="1" wrap="square" lIns="91425" tIns="91425" rIns="91425" bIns="91425" anchor="t" anchorCtr="0">
            <a:noAutofit/>
          </a:bodyPr>
          <a:lstStyle>
            <a:lvl1pPr marL="457200" lvl="0" indent="-482600" rtl="0">
              <a:spcBef>
                <a:spcPts val="0"/>
              </a:spcBef>
              <a:spcAft>
                <a:spcPts val="0"/>
              </a:spcAft>
              <a:buClr>
                <a:srgbClr val="3F3F3F"/>
              </a:buClr>
              <a:buSzPts val="4000"/>
              <a:buChar char="●"/>
              <a:defRPr>
                <a:solidFill>
                  <a:srgbClr val="3F3F3F"/>
                </a:solidFill>
              </a:defRPr>
            </a:lvl1pPr>
            <a:lvl2pPr marL="914400" lvl="1" indent="-482600" rtl="0">
              <a:spcBef>
                <a:spcPts val="0"/>
              </a:spcBef>
              <a:spcAft>
                <a:spcPts val="0"/>
              </a:spcAft>
              <a:buClr>
                <a:srgbClr val="3F3F3F"/>
              </a:buClr>
              <a:buSzPts val="4000"/>
              <a:buChar char="○"/>
              <a:defRPr>
                <a:solidFill>
                  <a:srgbClr val="3F3F3F"/>
                </a:solidFill>
              </a:defRPr>
            </a:lvl2pPr>
            <a:lvl3pPr marL="1371600" lvl="2" indent="-482600" rtl="0">
              <a:spcBef>
                <a:spcPts val="0"/>
              </a:spcBef>
              <a:spcAft>
                <a:spcPts val="0"/>
              </a:spcAft>
              <a:buClr>
                <a:srgbClr val="3F3F3F"/>
              </a:buClr>
              <a:buSzPts val="4000"/>
              <a:buChar char="■"/>
              <a:defRPr>
                <a:solidFill>
                  <a:srgbClr val="3F3F3F"/>
                </a:solidFill>
              </a:defRPr>
            </a:lvl3pPr>
            <a:lvl4pPr marL="1828800" lvl="3" indent="-482600" rtl="0">
              <a:spcBef>
                <a:spcPts val="0"/>
              </a:spcBef>
              <a:spcAft>
                <a:spcPts val="0"/>
              </a:spcAft>
              <a:buClr>
                <a:srgbClr val="3F3F3F"/>
              </a:buClr>
              <a:buSzPts val="4000"/>
              <a:buChar char="●"/>
              <a:defRPr>
                <a:solidFill>
                  <a:srgbClr val="3F3F3F"/>
                </a:solidFill>
              </a:defRPr>
            </a:lvl4pPr>
            <a:lvl5pPr marL="2286000" lvl="4" indent="-482600" rtl="0">
              <a:spcBef>
                <a:spcPts val="0"/>
              </a:spcBef>
              <a:spcAft>
                <a:spcPts val="0"/>
              </a:spcAft>
              <a:buClr>
                <a:srgbClr val="3F3F3F"/>
              </a:buClr>
              <a:buSzPts val="4000"/>
              <a:buChar char="○"/>
              <a:defRPr>
                <a:solidFill>
                  <a:srgbClr val="3F3F3F"/>
                </a:solidFill>
              </a:defRPr>
            </a:lvl5pPr>
            <a:lvl6pPr marL="2743200" lvl="5" indent="-482600" rtl="0">
              <a:spcBef>
                <a:spcPts val="0"/>
              </a:spcBef>
              <a:spcAft>
                <a:spcPts val="0"/>
              </a:spcAft>
              <a:buClr>
                <a:srgbClr val="3F3F3F"/>
              </a:buClr>
              <a:buSzPts val="4000"/>
              <a:buChar char="■"/>
              <a:defRPr>
                <a:solidFill>
                  <a:srgbClr val="3F3F3F"/>
                </a:solidFill>
              </a:defRPr>
            </a:lvl6pPr>
            <a:lvl7pPr marL="3200400" lvl="6" indent="-482600" rtl="0">
              <a:spcBef>
                <a:spcPts val="0"/>
              </a:spcBef>
              <a:spcAft>
                <a:spcPts val="0"/>
              </a:spcAft>
              <a:buClr>
                <a:srgbClr val="3F3F3F"/>
              </a:buClr>
              <a:buSzPts val="4000"/>
              <a:buChar char="●"/>
              <a:defRPr>
                <a:solidFill>
                  <a:srgbClr val="3F3F3F"/>
                </a:solidFill>
              </a:defRPr>
            </a:lvl7pPr>
            <a:lvl8pPr marL="3657600" lvl="7" indent="-482600" rtl="0">
              <a:spcBef>
                <a:spcPts val="0"/>
              </a:spcBef>
              <a:spcAft>
                <a:spcPts val="0"/>
              </a:spcAft>
              <a:buClr>
                <a:srgbClr val="3F3F3F"/>
              </a:buClr>
              <a:buSzPts val="4000"/>
              <a:buChar char="○"/>
              <a:defRPr>
                <a:solidFill>
                  <a:srgbClr val="3F3F3F"/>
                </a:solidFill>
              </a:defRPr>
            </a:lvl8pPr>
            <a:lvl9pPr marL="4114800" lvl="8" indent="-482600" rtl="0">
              <a:spcBef>
                <a:spcPts val="0"/>
              </a:spcBef>
              <a:spcAft>
                <a:spcPts val="0"/>
              </a:spcAft>
              <a:buClr>
                <a:srgbClr val="3F3F3F"/>
              </a:buClr>
              <a:buSzPts val="4000"/>
              <a:buChar char="■"/>
              <a:defRPr>
                <a:solidFill>
                  <a:srgbClr val="3F3F3F"/>
                </a:solidFill>
              </a:defRPr>
            </a:lvl9pPr>
          </a:lstStyle>
          <a:p>
            <a:endParaRPr/>
          </a:p>
        </p:txBody>
      </p:sp>
      <p:pic>
        <p:nvPicPr>
          <p:cNvPr id="35" name="Google Shape;35;p6"/>
          <p:cNvPicPr preferRelativeResize="0"/>
          <p:nvPr/>
        </p:nvPicPr>
        <p:blipFill>
          <a:blip r:embed="rId3">
            <a:alphaModFix/>
          </a:blip>
          <a:stretch>
            <a:fillRect/>
          </a:stretch>
        </p:blipFill>
        <p:spPr>
          <a:xfrm>
            <a:off x="930825" y="12634250"/>
            <a:ext cx="2988526" cy="5633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 Dark">
  <p:cSld name="(Avoid) Title, Subtitle, Bullets_1_1_1_1">
    <p:spTree>
      <p:nvGrpSpPr>
        <p:cNvPr id="1" name="Shape 52"/>
        <p:cNvGrpSpPr/>
        <p:nvPr/>
      </p:nvGrpSpPr>
      <p:grpSpPr>
        <a:xfrm>
          <a:off x="0" y="0"/>
          <a:ext cx="0" cy="0"/>
          <a:chOff x="0" y="0"/>
          <a:chExt cx="0" cy="0"/>
        </a:xfrm>
      </p:grpSpPr>
      <p:pic>
        <p:nvPicPr>
          <p:cNvPr id="53" name="Google Shape;53;p10"/>
          <p:cNvPicPr preferRelativeResize="0"/>
          <p:nvPr/>
        </p:nvPicPr>
        <p:blipFill>
          <a:blip r:embed="rId2">
            <a:alphaModFix/>
          </a:blip>
          <a:stretch>
            <a:fillRect/>
          </a:stretch>
        </p:blipFill>
        <p:spPr>
          <a:xfrm>
            <a:off x="0" y="-12"/>
            <a:ext cx="24383995" cy="13715997"/>
          </a:xfrm>
          <a:prstGeom prst="rect">
            <a:avLst/>
          </a:prstGeom>
          <a:noFill/>
          <a:ln>
            <a:noFill/>
          </a:ln>
        </p:spPr>
      </p:pic>
      <p:sp>
        <p:nvSpPr>
          <p:cNvPr id="54" name="Google Shape;54;p10"/>
          <p:cNvSpPr txBox="1">
            <a:spLocks noGrp="1"/>
          </p:cNvSpPr>
          <p:nvPr>
            <p:ph type="title"/>
          </p:nvPr>
        </p:nvSpPr>
        <p:spPr>
          <a:xfrm>
            <a:off x="3850100" y="5171200"/>
            <a:ext cx="16709400" cy="2488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6400">
                <a:solidFill>
                  <a:srgbClr val="FFFFFF"/>
                </a:solidFill>
              </a:defRPr>
            </a:lvl1pPr>
            <a:lvl2pPr lvl="1" rtl="0">
              <a:spcBef>
                <a:spcPts val="0"/>
              </a:spcBef>
              <a:spcAft>
                <a:spcPts val="0"/>
              </a:spcAft>
              <a:buNone/>
              <a:defRPr sz="6400">
                <a:solidFill>
                  <a:srgbClr val="4285F4"/>
                </a:solidFill>
              </a:defRPr>
            </a:lvl2pPr>
            <a:lvl3pPr lvl="2" rtl="0">
              <a:spcBef>
                <a:spcPts val="0"/>
              </a:spcBef>
              <a:spcAft>
                <a:spcPts val="0"/>
              </a:spcAft>
              <a:buNone/>
              <a:defRPr sz="6400">
                <a:solidFill>
                  <a:srgbClr val="4285F4"/>
                </a:solidFill>
              </a:defRPr>
            </a:lvl3pPr>
            <a:lvl4pPr lvl="3" rtl="0">
              <a:spcBef>
                <a:spcPts val="0"/>
              </a:spcBef>
              <a:spcAft>
                <a:spcPts val="0"/>
              </a:spcAft>
              <a:buNone/>
              <a:defRPr sz="6400">
                <a:solidFill>
                  <a:srgbClr val="4285F4"/>
                </a:solidFill>
              </a:defRPr>
            </a:lvl4pPr>
            <a:lvl5pPr lvl="4" rtl="0">
              <a:spcBef>
                <a:spcPts val="0"/>
              </a:spcBef>
              <a:spcAft>
                <a:spcPts val="0"/>
              </a:spcAft>
              <a:buNone/>
              <a:defRPr sz="6400">
                <a:solidFill>
                  <a:srgbClr val="4285F4"/>
                </a:solidFill>
              </a:defRPr>
            </a:lvl5pPr>
            <a:lvl6pPr lvl="5" rtl="0">
              <a:spcBef>
                <a:spcPts val="0"/>
              </a:spcBef>
              <a:spcAft>
                <a:spcPts val="0"/>
              </a:spcAft>
              <a:buNone/>
              <a:defRPr sz="6400">
                <a:solidFill>
                  <a:srgbClr val="4285F4"/>
                </a:solidFill>
              </a:defRPr>
            </a:lvl6pPr>
            <a:lvl7pPr lvl="6" rtl="0">
              <a:spcBef>
                <a:spcPts val="0"/>
              </a:spcBef>
              <a:spcAft>
                <a:spcPts val="0"/>
              </a:spcAft>
              <a:buNone/>
              <a:defRPr sz="6400">
                <a:solidFill>
                  <a:srgbClr val="4285F4"/>
                </a:solidFill>
              </a:defRPr>
            </a:lvl7pPr>
            <a:lvl8pPr lvl="7" rtl="0">
              <a:spcBef>
                <a:spcPts val="0"/>
              </a:spcBef>
              <a:spcAft>
                <a:spcPts val="0"/>
              </a:spcAft>
              <a:buNone/>
              <a:defRPr sz="6400">
                <a:solidFill>
                  <a:srgbClr val="4285F4"/>
                </a:solidFill>
              </a:defRPr>
            </a:lvl8pPr>
            <a:lvl9pPr lvl="8" rtl="0">
              <a:spcBef>
                <a:spcPts val="0"/>
              </a:spcBef>
              <a:spcAft>
                <a:spcPts val="0"/>
              </a:spcAft>
              <a:buNone/>
              <a:defRPr sz="6400">
                <a:solidFill>
                  <a:srgbClr val="4285F4"/>
                </a:solidFill>
              </a:defRPr>
            </a:lvl9pPr>
          </a:lstStyle>
          <a:p>
            <a:endParaRPr/>
          </a:p>
        </p:txBody>
      </p:sp>
      <p:sp>
        <p:nvSpPr>
          <p:cNvPr id="55" name="Google Shape;55;p10"/>
          <p:cNvSpPr txBox="1">
            <a:spLocks noGrp="1"/>
          </p:cNvSpPr>
          <p:nvPr>
            <p:ph type="title" idx="2"/>
          </p:nvPr>
        </p:nvSpPr>
        <p:spPr>
          <a:xfrm>
            <a:off x="3885317" y="8484700"/>
            <a:ext cx="12913500" cy="1639500"/>
          </a:xfrm>
          <a:prstGeom prst="rect">
            <a:avLst/>
          </a:prstGeom>
        </p:spPr>
        <p:txBody>
          <a:bodyPr spcFirstLastPara="1" wrap="square" lIns="91425" tIns="91425" rIns="91425" bIns="91425" anchor="t" anchorCtr="0">
            <a:noAutofit/>
          </a:bodyPr>
          <a:lstStyle>
            <a:lvl1pPr lvl="0" rtl="0">
              <a:lnSpc>
                <a:spcPct val="125000"/>
              </a:lnSpc>
              <a:spcBef>
                <a:spcPts val="0"/>
              </a:spcBef>
              <a:spcAft>
                <a:spcPts val="0"/>
              </a:spcAft>
              <a:buNone/>
              <a:defRPr sz="4000">
                <a:solidFill>
                  <a:srgbClr val="FFA65C"/>
                </a:solidFill>
              </a:defRPr>
            </a:lvl1pPr>
            <a:lvl2pPr lvl="1" rtl="0">
              <a:spcBef>
                <a:spcPts val="0"/>
              </a:spcBef>
              <a:spcAft>
                <a:spcPts val="0"/>
              </a:spcAft>
              <a:buNone/>
              <a:defRPr sz="4000">
                <a:solidFill>
                  <a:srgbClr val="FFA65C"/>
                </a:solidFill>
              </a:defRPr>
            </a:lvl2pPr>
            <a:lvl3pPr lvl="2" rtl="0">
              <a:spcBef>
                <a:spcPts val="0"/>
              </a:spcBef>
              <a:spcAft>
                <a:spcPts val="0"/>
              </a:spcAft>
              <a:buNone/>
              <a:defRPr sz="4000">
                <a:solidFill>
                  <a:srgbClr val="FFA65C"/>
                </a:solidFill>
              </a:defRPr>
            </a:lvl3pPr>
            <a:lvl4pPr lvl="3" rtl="0">
              <a:spcBef>
                <a:spcPts val="0"/>
              </a:spcBef>
              <a:spcAft>
                <a:spcPts val="0"/>
              </a:spcAft>
              <a:buNone/>
              <a:defRPr sz="4000">
                <a:solidFill>
                  <a:srgbClr val="FFA65C"/>
                </a:solidFill>
              </a:defRPr>
            </a:lvl4pPr>
            <a:lvl5pPr lvl="4" rtl="0">
              <a:spcBef>
                <a:spcPts val="0"/>
              </a:spcBef>
              <a:spcAft>
                <a:spcPts val="0"/>
              </a:spcAft>
              <a:buNone/>
              <a:defRPr sz="4000">
                <a:solidFill>
                  <a:srgbClr val="FFA65C"/>
                </a:solidFill>
              </a:defRPr>
            </a:lvl5pPr>
            <a:lvl6pPr lvl="5" rtl="0">
              <a:spcBef>
                <a:spcPts val="0"/>
              </a:spcBef>
              <a:spcAft>
                <a:spcPts val="0"/>
              </a:spcAft>
              <a:buNone/>
              <a:defRPr sz="4000">
                <a:solidFill>
                  <a:srgbClr val="FFA65C"/>
                </a:solidFill>
              </a:defRPr>
            </a:lvl6pPr>
            <a:lvl7pPr lvl="6" rtl="0">
              <a:spcBef>
                <a:spcPts val="0"/>
              </a:spcBef>
              <a:spcAft>
                <a:spcPts val="0"/>
              </a:spcAft>
              <a:buNone/>
              <a:defRPr sz="4000">
                <a:solidFill>
                  <a:srgbClr val="FFA65C"/>
                </a:solidFill>
              </a:defRPr>
            </a:lvl7pPr>
            <a:lvl8pPr lvl="7" rtl="0">
              <a:spcBef>
                <a:spcPts val="0"/>
              </a:spcBef>
              <a:spcAft>
                <a:spcPts val="0"/>
              </a:spcAft>
              <a:buNone/>
              <a:defRPr sz="4000">
                <a:solidFill>
                  <a:srgbClr val="FFA65C"/>
                </a:solidFill>
              </a:defRPr>
            </a:lvl8pPr>
            <a:lvl9pPr lvl="8" rtl="0">
              <a:spcBef>
                <a:spcPts val="0"/>
              </a:spcBef>
              <a:spcAft>
                <a:spcPts val="0"/>
              </a:spcAft>
              <a:buNone/>
              <a:defRPr sz="4000">
                <a:solidFill>
                  <a:srgbClr val="FFA65C"/>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eck Title">
  <p:cSld name="Deck Title">
    <p:bg>
      <p:bgPr>
        <a:noFill/>
        <a:effectLst/>
      </p:bgPr>
    </p:bg>
    <p:spTree>
      <p:nvGrpSpPr>
        <p:cNvPr id="1"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1432679" y="11150397"/>
            <a:ext cx="8948867" cy="687200"/>
          </a:xfrm>
          <a:prstGeom prst="rect">
            <a:avLst/>
          </a:prstGeom>
          <a:noFill/>
          <a:ln>
            <a:noFill/>
          </a:ln>
        </p:spPr>
      </p:pic>
      <p:sp>
        <p:nvSpPr>
          <p:cNvPr id="11" name="Google Shape;11;p2"/>
          <p:cNvSpPr txBox="1">
            <a:spLocks noGrp="1"/>
          </p:cNvSpPr>
          <p:nvPr>
            <p:ph type="title"/>
          </p:nvPr>
        </p:nvSpPr>
        <p:spPr>
          <a:xfrm>
            <a:off x="1445267" y="5431400"/>
            <a:ext cx="12925600" cy="4629600"/>
          </a:xfrm>
          <a:prstGeom prst="rect">
            <a:avLst/>
          </a:prstGeom>
        </p:spPr>
        <p:txBody>
          <a:bodyPr spcFirstLastPara="1" wrap="square" lIns="0" tIns="0" rIns="0" bIns="0" anchor="t" anchorCtr="0">
            <a:normAutofit/>
          </a:bodyPr>
          <a:lstStyle>
            <a:lvl1pPr lvl="0">
              <a:lnSpc>
                <a:spcPct val="95000"/>
              </a:lnSpc>
              <a:spcBef>
                <a:spcPts val="0"/>
              </a:spcBef>
              <a:spcAft>
                <a:spcPts val="0"/>
              </a:spcAft>
              <a:buSzPts val="4000"/>
              <a:buNone/>
              <a:defRPr sz="10667"/>
            </a:lvl1pPr>
            <a:lvl2pPr lvl="1">
              <a:lnSpc>
                <a:spcPct val="95000"/>
              </a:lnSpc>
              <a:spcBef>
                <a:spcPts val="0"/>
              </a:spcBef>
              <a:spcAft>
                <a:spcPts val="0"/>
              </a:spcAft>
              <a:buSzPts val="2800"/>
              <a:buNone/>
              <a:defRPr>
                <a:latin typeface="Roboto Mono Light"/>
                <a:ea typeface="Roboto Mono Light"/>
                <a:cs typeface="Roboto Mono Light"/>
                <a:sym typeface="Roboto Mono Light"/>
              </a:defRPr>
            </a:lvl2pPr>
            <a:lvl3pPr lvl="2">
              <a:lnSpc>
                <a:spcPct val="95000"/>
              </a:lnSpc>
              <a:spcBef>
                <a:spcPts val="0"/>
              </a:spcBef>
              <a:spcAft>
                <a:spcPts val="0"/>
              </a:spcAft>
              <a:buSzPts val="2800"/>
              <a:buNone/>
              <a:defRPr>
                <a:latin typeface="Roboto Mono Light"/>
                <a:ea typeface="Roboto Mono Light"/>
                <a:cs typeface="Roboto Mono Light"/>
                <a:sym typeface="Roboto Mono Light"/>
              </a:defRPr>
            </a:lvl3pPr>
            <a:lvl4pPr lvl="3">
              <a:lnSpc>
                <a:spcPct val="95000"/>
              </a:lnSpc>
              <a:spcBef>
                <a:spcPts val="0"/>
              </a:spcBef>
              <a:spcAft>
                <a:spcPts val="0"/>
              </a:spcAft>
              <a:buSzPts val="2800"/>
              <a:buNone/>
              <a:defRPr>
                <a:latin typeface="Roboto Mono Light"/>
                <a:ea typeface="Roboto Mono Light"/>
                <a:cs typeface="Roboto Mono Light"/>
                <a:sym typeface="Roboto Mono Light"/>
              </a:defRPr>
            </a:lvl4pPr>
            <a:lvl5pPr lvl="4">
              <a:lnSpc>
                <a:spcPct val="95000"/>
              </a:lnSpc>
              <a:spcBef>
                <a:spcPts val="0"/>
              </a:spcBef>
              <a:spcAft>
                <a:spcPts val="0"/>
              </a:spcAft>
              <a:buSzPts val="2800"/>
              <a:buNone/>
              <a:defRPr>
                <a:latin typeface="Roboto Mono Light"/>
                <a:ea typeface="Roboto Mono Light"/>
                <a:cs typeface="Roboto Mono Light"/>
                <a:sym typeface="Roboto Mono Light"/>
              </a:defRPr>
            </a:lvl5pPr>
            <a:lvl6pPr lvl="5">
              <a:lnSpc>
                <a:spcPct val="95000"/>
              </a:lnSpc>
              <a:spcBef>
                <a:spcPts val="0"/>
              </a:spcBef>
              <a:spcAft>
                <a:spcPts val="0"/>
              </a:spcAft>
              <a:buSzPts val="2800"/>
              <a:buNone/>
              <a:defRPr>
                <a:latin typeface="Roboto Mono Light"/>
                <a:ea typeface="Roboto Mono Light"/>
                <a:cs typeface="Roboto Mono Light"/>
                <a:sym typeface="Roboto Mono Light"/>
              </a:defRPr>
            </a:lvl6pPr>
            <a:lvl7pPr lvl="6">
              <a:lnSpc>
                <a:spcPct val="95000"/>
              </a:lnSpc>
              <a:spcBef>
                <a:spcPts val="0"/>
              </a:spcBef>
              <a:spcAft>
                <a:spcPts val="0"/>
              </a:spcAft>
              <a:buSzPts val="2800"/>
              <a:buNone/>
              <a:defRPr>
                <a:latin typeface="Roboto Mono Light"/>
                <a:ea typeface="Roboto Mono Light"/>
                <a:cs typeface="Roboto Mono Light"/>
                <a:sym typeface="Roboto Mono Light"/>
              </a:defRPr>
            </a:lvl7pPr>
            <a:lvl8pPr lvl="7">
              <a:lnSpc>
                <a:spcPct val="95000"/>
              </a:lnSpc>
              <a:spcBef>
                <a:spcPts val="0"/>
              </a:spcBef>
              <a:spcAft>
                <a:spcPts val="0"/>
              </a:spcAft>
              <a:buSzPts val="2800"/>
              <a:buNone/>
              <a:defRPr>
                <a:latin typeface="Roboto Mono Light"/>
                <a:ea typeface="Roboto Mono Light"/>
                <a:cs typeface="Roboto Mono Light"/>
                <a:sym typeface="Roboto Mono Light"/>
              </a:defRPr>
            </a:lvl8pPr>
            <a:lvl9pPr lvl="8">
              <a:lnSpc>
                <a:spcPct val="95000"/>
              </a:lnSpc>
              <a:spcBef>
                <a:spcPts val="0"/>
              </a:spcBef>
              <a:spcAft>
                <a:spcPts val="0"/>
              </a:spcAft>
              <a:buSzPts val="2800"/>
              <a:buNone/>
              <a:defRPr>
                <a:latin typeface="Roboto Mono Light"/>
                <a:ea typeface="Roboto Mono Light"/>
                <a:cs typeface="Roboto Mono Light"/>
                <a:sym typeface="Roboto Mono Light"/>
              </a:defRPr>
            </a:lvl9pPr>
          </a:lstStyle>
          <a:p>
            <a:endParaRPr/>
          </a:p>
        </p:txBody>
      </p:sp>
      <p:sp>
        <p:nvSpPr>
          <p:cNvPr id="12" name="Google Shape;12;p2"/>
          <p:cNvSpPr txBox="1">
            <a:spLocks noGrp="1"/>
          </p:cNvSpPr>
          <p:nvPr>
            <p:ph type="subTitle" idx="1"/>
          </p:nvPr>
        </p:nvSpPr>
        <p:spPr>
          <a:xfrm>
            <a:off x="3025029" y="12004720"/>
            <a:ext cx="10244000" cy="848000"/>
          </a:xfrm>
          <a:prstGeom prst="rect">
            <a:avLst/>
          </a:prstGeom>
        </p:spPr>
        <p:txBody>
          <a:bodyPr spcFirstLastPara="1" wrap="square" lIns="0" tIns="0" rIns="0" bIns="0" anchor="t" anchorCtr="0">
            <a:normAutofit/>
          </a:bodyPr>
          <a:lstStyle>
            <a:lvl1pPr lvl="0">
              <a:spcBef>
                <a:spcPts val="0"/>
              </a:spcBef>
              <a:spcAft>
                <a:spcPts val="0"/>
              </a:spcAft>
              <a:buClr>
                <a:schemeClr val="accent1"/>
              </a:buClr>
              <a:buSzPts val="1500"/>
              <a:buFont typeface="Google Sans"/>
              <a:buNone/>
              <a:defRPr sz="4000">
                <a:solidFill>
                  <a:schemeClr val="accent1"/>
                </a:solidFill>
                <a:latin typeface="Google Sans"/>
                <a:ea typeface="Google Sans"/>
                <a:cs typeface="Google Sans"/>
                <a:sym typeface="Google Sans"/>
              </a:defRPr>
            </a:lvl1pPr>
            <a:lvl2pPr lvl="1">
              <a:spcBef>
                <a:spcPts val="0"/>
              </a:spcBef>
              <a:spcAft>
                <a:spcPts val="0"/>
              </a:spcAft>
              <a:buClr>
                <a:schemeClr val="accent1"/>
              </a:buClr>
              <a:buSzPts val="1500"/>
              <a:buNone/>
              <a:defRPr sz="4000">
                <a:solidFill>
                  <a:schemeClr val="accent1"/>
                </a:solidFill>
              </a:defRPr>
            </a:lvl2pPr>
            <a:lvl3pPr lvl="2">
              <a:spcBef>
                <a:spcPts val="0"/>
              </a:spcBef>
              <a:spcAft>
                <a:spcPts val="0"/>
              </a:spcAft>
              <a:buClr>
                <a:schemeClr val="accent1"/>
              </a:buClr>
              <a:buSzPts val="1500"/>
              <a:buNone/>
              <a:defRPr sz="4000">
                <a:solidFill>
                  <a:schemeClr val="accent1"/>
                </a:solidFill>
              </a:defRPr>
            </a:lvl3pPr>
            <a:lvl4pPr lvl="3">
              <a:spcBef>
                <a:spcPts val="0"/>
              </a:spcBef>
              <a:spcAft>
                <a:spcPts val="0"/>
              </a:spcAft>
              <a:buClr>
                <a:schemeClr val="accent1"/>
              </a:buClr>
              <a:buSzPts val="1500"/>
              <a:buNone/>
              <a:defRPr sz="4000">
                <a:solidFill>
                  <a:schemeClr val="accent1"/>
                </a:solidFill>
              </a:defRPr>
            </a:lvl4pPr>
            <a:lvl5pPr lvl="4">
              <a:spcBef>
                <a:spcPts val="0"/>
              </a:spcBef>
              <a:spcAft>
                <a:spcPts val="0"/>
              </a:spcAft>
              <a:buClr>
                <a:schemeClr val="accent1"/>
              </a:buClr>
              <a:buSzPts val="1500"/>
              <a:buNone/>
              <a:defRPr sz="4000">
                <a:solidFill>
                  <a:schemeClr val="accent1"/>
                </a:solidFill>
              </a:defRPr>
            </a:lvl5pPr>
            <a:lvl6pPr lvl="5">
              <a:spcBef>
                <a:spcPts val="0"/>
              </a:spcBef>
              <a:spcAft>
                <a:spcPts val="0"/>
              </a:spcAft>
              <a:buClr>
                <a:schemeClr val="accent1"/>
              </a:buClr>
              <a:buSzPts val="1500"/>
              <a:buNone/>
              <a:defRPr sz="4000">
                <a:solidFill>
                  <a:schemeClr val="accent1"/>
                </a:solidFill>
              </a:defRPr>
            </a:lvl6pPr>
            <a:lvl7pPr lvl="6">
              <a:spcBef>
                <a:spcPts val="0"/>
              </a:spcBef>
              <a:spcAft>
                <a:spcPts val="0"/>
              </a:spcAft>
              <a:buClr>
                <a:schemeClr val="accent1"/>
              </a:buClr>
              <a:buSzPts val="1500"/>
              <a:buNone/>
              <a:defRPr sz="4000">
                <a:solidFill>
                  <a:schemeClr val="accent1"/>
                </a:solidFill>
              </a:defRPr>
            </a:lvl7pPr>
            <a:lvl8pPr lvl="7">
              <a:spcBef>
                <a:spcPts val="0"/>
              </a:spcBef>
              <a:spcAft>
                <a:spcPts val="0"/>
              </a:spcAft>
              <a:buClr>
                <a:schemeClr val="accent1"/>
              </a:buClr>
              <a:buSzPts val="1500"/>
              <a:buNone/>
              <a:defRPr sz="4000">
                <a:solidFill>
                  <a:schemeClr val="accent1"/>
                </a:solidFill>
              </a:defRPr>
            </a:lvl8pPr>
            <a:lvl9pPr lvl="8">
              <a:spcBef>
                <a:spcPts val="0"/>
              </a:spcBef>
              <a:spcAft>
                <a:spcPts val="0"/>
              </a:spcAft>
              <a:buClr>
                <a:schemeClr val="accent1"/>
              </a:buClr>
              <a:buSzPts val="1500"/>
              <a:buNone/>
              <a:defRPr sz="4000">
                <a:solidFill>
                  <a:schemeClr val="accent1"/>
                </a:solidFill>
              </a:defRPr>
            </a:lvl9pPr>
          </a:lstStyle>
          <a:p>
            <a:endParaRPr/>
          </a:p>
        </p:txBody>
      </p:sp>
    </p:spTree>
    <p:extLst>
      <p:ext uri="{BB962C8B-B14F-4D97-AF65-F5344CB8AC3E}">
        <p14:creationId xmlns:p14="http://schemas.microsoft.com/office/powerpoint/2010/main" val="284062752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084600" y="3291925"/>
            <a:ext cx="18193800" cy="2410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None/>
              <a:defRPr sz="10800">
                <a:solidFill>
                  <a:srgbClr val="4285F4"/>
                </a:solidFill>
                <a:latin typeface="Google Sans"/>
                <a:ea typeface="Google Sans"/>
                <a:cs typeface="Google Sans"/>
                <a:sym typeface="Google Sans"/>
              </a:defRPr>
            </a:lvl1pPr>
            <a:lvl2pPr lvl="1" rtl="0">
              <a:lnSpc>
                <a:spcPct val="100000"/>
              </a:lnSpc>
              <a:spcBef>
                <a:spcPts val="0"/>
              </a:spcBef>
              <a:spcAft>
                <a:spcPts val="0"/>
              </a:spcAft>
              <a:buNone/>
              <a:defRPr sz="10800">
                <a:solidFill>
                  <a:srgbClr val="4285F4"/>
                </a:solidFill>
                <a:latin typeface="Google Sans"/>
                <a:ea typeface="Google Sans"/>
                <a:cs typeface="Google Sans"/>
                <a:sym typeface="Google Sans"/>
              </a:defRPr>
            </a:lvl2pPr>
            <a:lvl3pPr lvl="2" rtl="0">
              <a:lnSpc>
                <a:spcPct val="100000"/>
              </a:lnSpc>
              <a:spcBef>
                <a:spcPts val="0"/>
              </a:spcBef>
              <a:spcAft>
                <a:spcPts val="0"/>
              </a:spcAft>
              <a:buNone/>
              <a:defRPr sz="10800">
                <a:solidFill>
                  <a:srgbClr val="4285F4"/>
                </a:solidFill>
                <a:latin typeface="Google Sans"/>
                <a:ea typeface="Google Sans"/>
                <a:cs typeface="Google Sans"/>
                <a:sym typeface="Google Sans"/>
              </a:defRPr>
            </a:lvl3pPr>
            <a:lvl4pPr lvl="3" rtl="0">
              <a:lnSpc>
                <a:spcPct val="100000"/>
              </a:lnSpc>
              <a:spcBef>
                <a:spcPts val="0"/>
              </a:spcBef>
              <a:spcAft>
                <a:spcPts val="0"/>
              </a:spcAft>
              <a:buNone/>
              <a:defRPr sz="10800">
                <a:solidFill>
                  <a:srgbClr val="4285F4"/>
                </a:solidFill>
                <a:latin typeface="Google Sans"/>
                <a:ea typeface="Google Sans"/>
                <a:cs typeface="Google Sans"/>
                <a:sym typeface="Google Sans"/>
              </a:defRPr>
            </a:lvl4pPr>
            <a:lvl5pPr lvl="4" rtl="0">
              <a:lnSpc>
                <a:spcPct val="100000"/>
              </a:lnSpc>
              <a:spcBef>
                <a:spcPts val="0"/>
              </a:spcBef>
              <a:spcAft>
                <a:spcPts val="0"/>
              </a:spcAft>
              <a:buNone/>
              <a:defRPr sz="10800">
                <a:solidFill>
                  <a:srgbClr val="4285F4"/>
                </a:solidFill>
                <a:latin typeface="Google Sans"/>
                <a:ea typeface="Google Sans"/>
                <a:cs typeface="Google Sans"/>
                <a:sym typeface="Google Sans"/>
              </a:defRPr>
            </a:lvl5pPr>
            <a:lvl6pPr lvl="5" rtl="0">
              <a:lnSpc>
                <a:spcPct val="100000"/>
              </a:lnSpc>
              <a:spcBef>
                <a:spcPts val="0"/>
              </a:spcBef>
              <a:spcAft>
                <a:spcPts val="0"/>
              </a:spcAft>
              <a:buNone/>
              <a:defRPr sz="10800">
                <a:solidFill>
                  <a:srgbClr val="4285F4"/>
                </a:solidFill>
                <a:latin typeface="Google Sans"/>
                <a:ea typeface="Google Sans"/>
                <a:cs typeface="Google Sans"/>
                <a:sym typeface="Google Sans"/>
              </a:defRPr>
            </a:lvl6pPr>
            <a:lvl7pPr lvl="6" rtl="0">
              <a:lnSpc>
                <a:spcPct val="100000"/>
              </a:lnSpc>
              <a:spcBef>
                <a:spcPts val="0"/>
              </a:spcBef>
              <a:spcAft>
                <a:spcPts val="0"/>
              </a:spcAft>
              <a:buNone/>
              <a:defRPr sz="10800">
                <a:solidFill>
                  <a:srgbClr val="4285F4"/>
                </a:solidFill>
                <a:latin typeface="Google Sans"/>
                <a:ea typeface="Google Sans"/>
                <a:cs typeface="Google Sans"/>
                <a:sym typeface="Google Sans"/>
              </a:defRPr>
            </a:lvl7pPr>
            <a:lvl8pPr lvl="7" rtl="0">
              <a:lnSpc>
                <a:spcPct val="100000"/>
              </a:lnSpc>
              <a:spcBef>
                <a:spcPts val="0"/>
              </a:spcBef>
              <a:spcAft>
                <a:spcPts val="0"/>
              </a:spcAft>
              <a:buNone/>
              <a:defRPr sz="10800">
                <a:solidFill>
                  <a:srgbClr val="4285F4"/>
                </a:solidFill>
                <a:latin typeface="Google Sans"/>
                <a:ea typeface="Google Sans"/>
                <a:cs typeface="Google Sans"/>
                <a:sym typeface="Google Sans"/>
              </a:defRPr>
            </a:lvl8pPr>
            <a:lvl9pPr lvl="8" rtl="0">
              <a:lnSpc>
                <a:spcPct val="100000"/>
              </a:lnSpc>
              <a:spcBef>
                <a:spcPts val="0"/>
              </a:spcBef>
              <a:spcAft>
                <a:spcPts val="0"/>
              </a:spcAft>
              <a:buNone/>
              <a:defRPr sz="10800">
                <a:solidFill>
                  <a:srgbClr val="4285F4"/>
                </a:solidFill>
                <a:latin typeface="Google Sans"/>
                <a:ea typeface="Google Sans"/>
                <a:cs typeface="Google Sans"/>
                <a:sym typeface="Google Sans"/>
              </a:defRPr>
            </a:lvl9pPr>
          </a:lstStyle>
          <a:p>
            <a:endParaRPr/>
          </a:p>
        </p:txBody>
      </p:sp>
      <p:sp>
        <p:nvSpPr>
          <p:cNvPr id="7" name="Google Shape;7;p1"/>
          <p:cNvSpPr txBox="1">
            <a:spLocks noGrp="1"/>
          </p:cNvSpPr>
          <p:nvPr>
            <p:ph type="body" idx="1"/>
          </p:nvPr>
        </p:nvSpPr>
        <p:spPr>
          <a:xfrm>
            <a:off x="2079349" y="7573274"/>
            <a:ext cx="16234200" cy="5398500"/>
          </a:xfrm>
          <a:prstGeom prst="rect">
            <a:avLst/>
          </a:prstGeom>
          <a:noFill/>
          <a:ln>
            <a:noFill/>
          </a:ln>
        </p:spPr>
        <p:txBody>
          <a:bodyPr spcFirstLastPara="1" wrap="square" lIns="91425" tIns="91425" rIns="91425" bIns="91425" anchor="t" anchorCtr="0">
            <a:noAutofit/>
          </a:bodyPr>
          <a:lstStyle>
            <a:lvl1pPr marL="457200" lvl="0" indent="-482600" rtl="0">
              <a:lnSpc>
                <a:spcPct val="125000"/>
              </a:lnSpc>
              <a:spcBef>
                <a:spcPts val="0"/>
              </a:spcBef>
              <a:spcAft>
                <a:spcPts val="0"/>
              </a:spcAft>
              <a:buClr>
                <a:srgbClr val="4285F4"/>
              </a:buClr>
              <a:buSzPts val="4000"/>
              <a:buFont typeface="Google Sans"/>
              <a:buChar char="●"/>
              <a:defRPr sz="4000">
                <a:solidFill>
                  <a:srgbClr val="4285F4"/>
                </a:solidFill>
                <a:latin typeface="Google Sans"/>
                <a:ea typeface="Google Sans"/>
                <a:cs typeface="Google Sans"/>
                <a:sym typeface="Google Sans"/>
              </a:defRPr>
            </a:lvl1pPr>
            <a:lvl2pPr marL="914400" lvl="1" indent="-482600" rtl="0">
              <a:lnSpc>
                <a:spcPct val="125000"/>
              </a:lnSpc>
              <a:spcBef>
                <a:spcPts val="0"/>
              </a:spcBef>
              <a:spcAft>
                <a:spcPts val="0"/>
              </a:spcAft>
              <a:buClr>
                <a:srgbClr val="4285F4"/>
              </a:buClr>
              <a:buSzPts val="4000"/>
              <a:buFont typeface="Google Sans"/>
              <a:buChar char="○"/>
              <a:defRPr sz="4000">
                <a:solidFill>
                  <a:srgbClr val="4285F4"/>
                </a:solidFill>
                <a:latin typeface="Google Sans"/>
                <a:ea typeface="Google Sans"/>
                <a:cs typeface="Google Sans"/>
                <a:sym typeface="Google Sans"/>
              </a:defRPr>
            </a:lvl2pPr>
            <a:lvl3pPr marL="1371600" lvl="2" indent="-482600" rtl="0">
              <a:lnSpc>
                <a:spcPct val="125000"/>
              </a:lnSpc>
              <a:spcBef>
                <a:spcPts val="0"/>
              </a:spcBef>
              <a:spcAft>
                <a:spcPts val="0"/>
              </a:spcAft>
              <a:buClr>
                <a:srgbClr val="4285F4"/>
              </a:buClr>
              <a:buSzPts val="4000"/>
              <a:buFont typeface="Google Sans"/>
              <a:buChar char="■"/>
              <a:defRPr sz="4000">
                <a:solidFill>
                  <a:srgbClr val="4285F4"/>
                </a:solidFill>
                <a:latin typeface="Google Sans"/>
                <a:ea typeface="Google Sans"/>
                <a:cs typeface="Google Sans"/>
                <a:sym typeface="Google Sans"/>
              </a:defRPr>
            </a:lvl3pPr>
            <a:lvl4pPr marL="1828800" lvl="3" indent="-482600" rtl="0">
              <a:lnSpc>
                <a:spcPct val="125000"/>
              </a:lnSpc>
              <a:spcBef>
                <a:spcPts val="0"/>
              </a:spcBef>
              <a:spcAft>
                <a:spcPts val="0"/>
              </a:spcAft>
              <a:buClr>
                <a:srgbClr val="4285F4"/>
              </a:buClr>
              <a:buSzPts val="4000"/>
              <a:buFont typeface="Google Sans"/>
              <a:buChar char="●"/>
              <a:defRPr sz="4000">
                <a:solidFill>
                  <a:srgbClr val="4285F4"/>
                </a:solidFill>
                <a:latin typeface="Google Sans"/>
                <a:ea typeface="Google Sans"/>
                <a:cs typeface="Google Sans"/>
                <a:sym typeface="Google Sans"/>
              </a:defRPr>
            </a:lvl4pPr>
            <a:lvl5pPr marL="2286000" lvl="4" indent="-482600" rtl="0">
              <a:lnSpc>
                <a:spcPct val="125000"/>
              </a:lnSpc>
              <a:spcBef>
                <a:spcPts val="0"/>
              </a:spcBef>
              <a:spcAft>
                <a:spcPts val="0"/>
              </a:spcAft>
              <a:buClr>
                <a:srgbClr val="4285F4"/>
              </a:buClr>
              <a:buSzPts val="4000"/>
              <a:buFont typeface="Google Sans"/>
              <a:buChar char="○"/>
              <a:defRPr sz="4000">
                <a:solidFill>
                  <a:srgbClr val="4285F4"/>
                </a:solidFill>
                <a:latin typeface="Google Sans"/>
                <a:ea typeface="Google Sans"/>
                <a:cs typeface="Google Sans"/>
                <a:sym typeface="Google Sans"/>
              </a:defRPr>
            </a:lvl5pPr>
            <a:lvl6pPr marL="2743200" lvl="5" indent="-482600" rtl="0">
              <a:lnSpc>
                <a:spcPct val="125000"/>
              </a:lnSpc>
              <a:spcBef>
                <a:spcPts val="0"/>
              </a:spcBef>
              <a:spcAft>
                <a:spcPts val="0"/>
              </a:spcAft>
              <a:buClr>
                <a:srgbClr val="4285F4"/>
              </a:buClr>
              <a:buSzPts val="4000"/>
              <a:buFont typeface="Google Sans"/>
              <a:buChar char="■"/>
              <a:defRPr sz="4000">
                <a:solidFill>
                  <a:srgbClr val="4285F4"/>
                </a:solidFill>
                <a:latin typeface="Google Sans"/>
                <a:ea typeface="Google Sans"/>
                <a:cs typeface="Google Sans"/>
                <a:sym typeface="Google Sans"/>
              </a:defRPr>
            </a:lvl6pPr>
            <a:lvl7pPr marL="3200400" lvl="6" indent="-482600" rtl="0">
              <a:lnSpc>
                <a:spcPct val="125000"/>
              </a:lnSpc>
              <a:spcBef>
                <a:spcPts val="0"/>
              </a:spcBef>
              <a:spcAft>
                <a:spcPts val="0"/>
              </a:spcAft>
              <a:buClr>
                <a:srgbClr val="4285F4"/>
              </a:buClr>
              <a:buSzPts val="4000"/>
              <a:buFont typeface="Google Sans"/>
              <a:buChar char="●"/>
              <a:defRPr sz="4000">
                <a:solidFill>
                  <a:srgbClr val="4285F4"/>
                </a:solidFill>
                <a:latin typeface="Google Sans"/>
                <a:ea typeface="Google Sans"/>
                <a:cs typeface="Google Sans"/>
                <a:sym typeface="Google Sans"/>
              </a:defRPr>
            </a:lvl7pPr>
            <a:lvl8pPr marL="3657600" lvl="7" indent="-482600" rtl="0">
              <a:lnSpc>
                <a:spcPct val="125000"/>
              </a:lnSpc>
              <a:spcBef>
                <a:spcPts val="0"/>
              </a:spcBef>
              <a:spcAft>
                <a:spcPts val="0"/>
              </a:spcAft>
              <a:buClr>
                <a:srgbClr val="4285F4"/>
              </a:buClr>
              <a:buSzPts val="4000"/>
              <a:buFont typeface="Google Sans"/>
              <a:buChar char="○"/>
              <a:defRPr sz="4000">
                <a:solidFill>
                  <a:srgbClr val="4285F4"/>
                </a:solidFill>
                <a:latin typeface="Google Sans"/>
                <a:ea typeface="Google Sans"/>
                <a:cs typeface="Google Sans"/>
                <a:sym typeface="Google Sans"/>
              </a:defRPr>
            </a:lvl8pPr>
            <a:lvl9pPr marL="4114800" lvl="8" indent="-482600" rtl="0">
              <a:lnSpc>
                <a:spcPct val="125000"/>
              </a:lnSpc>
              <a:spcBef>
                <a:spcPts val="0"/>
              </a:spcBef>
              <a:spcAft>
                <a:spcPts val="0"/>
              </a:spcAft>
              <a:buClr>
                <a:srgbClr val="4285F4"/>
              </a:buClr>
              <a:buSzPts val="4000"/>
              <a:buFont typeface="Google Sans"/>
              <a:buChar char="■"/>
              <a:defRPr sz="4000">
                <a:solidFill>
                  <a:srgbClr val="4285F4"/>
                </a:solidFill>
                <a:latin typeface="Google Sans"/>
                <a:ea typeface="Google Sans"/>
                <a:cs typeface="Google Sans"/>
                <a:sym typeface="Google Sans"/>
              </a:defRPr>
            </a:lvl9pPr>
          </a:lstStyle>
          <a:p>
            <a:endParaRPr/>
          </a:p>
        </p:txBody>
      </p:sp>
    </p:spTree>
  </p:cSld>
  <p:clrMap bg1="lt1" tx1="dk1" bg2="dk2" tx2="lt2" accent1="accent1" accent2="accent2" accent3="accent3" accent4="accent4" accent5="accent5" accent6="accent6" hlink="hlink" folHlink="folHlink"/>
  <p:sldLayoutIdLst>
    <p:sldLayoutId id="2147483650" r:id="rId1"/>
    <p:sldLayoutId id="2147483652" r:id="rId2"/>
    <p:sldLayoutId id="2147483656" r:id="rId3"/>
    <p:sldLayoutId id="2147483662" r:id="rId4"/>
  </p:sldLayoutIdLst>
  <mc:AlternateContent xmlns:mc="http://schemas.openxmlformats.org/markup-compatibility/2006" xmlns:p14="http://schemas.microsoft.com/office/powerpoint/2010/main">
    <mc:Choice Requires="p14">
      <p:transition spd="slow">
        <p:fade thruBlk="1"/>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NSTiwari/Medicine-Scan-with-Gemini"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26.gif"/><Relationship Id="rId5" Type="http://schemas.openxmlformats.org/officeDocument/2006/relationships/hyperlink" Target="https://www.youtube.com/watch?v=Q06ABLwFGTQ" TargetMode="External"/><Relationship Id="rId4" Type="http://schemas.openxmlformats.org/officeDocument/2006/relationships/hyperlink" Target="https://huggingface.co/spaces/Aashi/Medicine-Prescription-with-Gemini"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NSTiwari/FarmScan-using-Gemini"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29.gif"/><Relationship Id="rId4" Type="http://schemas.openxmlformats.org/officeDocument/2006/relationships/hyperlink" Target="https://huggingface.co/spaces/Aashi/FarmScan"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0.gi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hyperlink" Target="https://www.youtube.com/watch?v=T_HDsVHTrwg" TargetMode="External"/><Relationship Id="rId3" Type="http://schemas.openxmlformats.org/officeDocument/2006/relationships/image" Target="../media/image31.gif"/><Relationship Id="rId7" Type="http://schemas.openxmlformats.org/officeDocument/2006/relationships/hyperlink" Target="https://medium.com/google-developer-experts/part-3-deploy-gemma-on-android-5bac532c54b7"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hyperlink" Target="https://aashi-dutt3.medium.com/part-2-fine-tune-gemma-2b-it-model-a26246c530e7" TargetMode="External"/><Relationship Id="rId5" Type="http://schemas.openxmlformats.org/officeDocument/2006/relationships/hyperlink" Target="https://aashi-dutt3.medium.com/part-1-step-by-step-dataset-creation-unstructured-to-structured-70abdc98abf0" TargetMode="External"/><Relationship Id="rId4" Type="http://schemas.openxmlformats.org/officeDocument/2006/relationships/hyperlink" Target="https://github.com/NSTiwari/Gemma-on-Android"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8" Type="http://schemas.openxmlformats.org/officeDocument/2006/relationships/hyperlink" Target="https://ai.google.dev/tutorials/android_quickstart?hl=en" TargetMode="External"/><Relationship Id="rId3" Type="http://schemas.openxmlformats.org/officeDocument/2006/relationships/hyperlink" Target="https://aistudio.google.com/" TargetMode="External"/><Relationship Id="rId7" Type="http://schemas.openxmlformats.org/officeDocument/2006/relationships/hyperlink" Target="https://ai.google.dev/tutorials/python_quickstart?hl=en"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hyperlink" Target="https://ai.google.dev/tutorials/android_aicore?hl=en" TargetMode="External"/><Relationship Id="rId5" Type="http://schemas.openxmlformats.org/officeDocument/2006/relationships/hyperlink" Target="https://github.com/google/generative-ai-js" TargetMode="External"/><Relationship Id="rId4" Type="http://schemas.openxmlformats.org/officeDocument/2006/relationships/hyperlink" Target="https://ai.google.dev/examples" TargetMode="External"/><Relationship Id="rId9" Type="http://schemas.openxmlformats.org/officeDocument/2006/relationships/hyperlink" Target="https://github.com/GoogleCloudPlatform/generative-ai/"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hyperlink" Target="https://blog.google/technology/ai/google-gemini-next-generation-model-february-2024/" TargetMode="External"/><Relationship Id="rId5" Type="http://schemas.openxmlformats.org/officeDocument/2006/relationships/image" Target="../media/image14.png"/><Relationship Id="rId4" Type="http://schemas.openxmlformats.org/officeDocument/2006/relationships/image" Target="../media/image13.jpeg"/></Relationships>
</file>

<file path=ppt/slides/_rels/slide8.xml.rels><?xml version="1.0" encoding="UTF-8" standalone="yes"?>
<Relationships xmlns="http://schemas.openxmlformats.org/package/2006/relationships"><Relationship Id="rId3" Type="http://schemas.openxmlformats.org/officeDocument/2006/relationships/hyperlink" Target="https://aistudio.google.com/"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github.com/NSTiwari/Build-with-AI-Vizag-2024"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aistudio.google.com/"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109" name="Google Shape;109;p23"/>
          <p:cNvPicPr preferRelativeResize="0"/>
          <p:nvPr/>
        </p:nvPicPr>
        <p:blipFill>
          <a:blip r:embed="rId3">
            <a:alphaModFix/>
          </a:blip>
          <a:stretch>
            <a:fillRect/>
          </a:stretch>
        </p:blipFill>
        <p:spPr>
          <a:xfrm>
            <a:off x="0" y="35"/>
            <a:ext cx="24384000" cy="13715965"/>
          </a:xfrm>
          <a:prstGeom prst="rect">
            <a:avLst/>
          </a:prstGeom>
          <a:noFill/>
          <a:ln>
            <a:noFill/>
          </a:ln>
        </p:spPr>
      </p:pic>
      <p:pic>
        <p:nvPicPr>
          <p:cNvPr id="7" name="Picture 6">
            <a:extLst>
              <a:ext uri="{FF2B5EF4-FFF2-40B4-BE49-F238E27FC236}">
                <a16:creationId xmlns:a16="http://schemas.microsoft.com/office/drawing/2014/main" id="{B14DE590-B2F6-0CC3-1655-E2654F4DED00}"/>
              </a:ext>
            </a:extLst>
          </p:cNvPr>
          <p:cNvPicPr>
            <a:picLocks noChangeAspect="1"/>
          </p:cNvPicPr>
          <p:nvPr/>
        </p:nvPicPr>
        <p:blipFill>
          <a:blip r:embed="rId4"/>
          <a:stretch>
            <a:fillRect/>
          </a:stretch>
        </p:blipFill>
        <p:spPr>
          <a:xfrm>
            <a:off x="16776313" y="1509486"/>
            <a:ext cx="7607687" cy="11235819"/>
          </a:xfrm>
          <a:prstGeom prst="rect">
            <a:avLst/>
          </a:prstGeom>
        </p:spPr>
      </p:pic>
      <p:pic>
        <p:nvPicPr>
          <p:cNvPr id="11" name="Picture 10">
            <a:extLst>
              <a:ext uri="{FF2B5EF4-FFF2-40B4-BE49-F238E27FC236}">
                <a16:creationId xmlns:a16="http://schemas.microsoft.com/office/drawing/2014/main" id="{4E397B9B-7D47-89D9-3CD9-3326BEC4171B}"/>
              </a:ext>
            </a:extLst>
          </p:cNvPr>
          <p:cNvPicPr>
            <a:picLocks noChangeAspect="1"/>
          </p:cNvPicPr>
          <p:nvPr/>
        </p:nvPicPr>
        <p:blipFill>
          <a:blip r:embed="rId5"/>
          <a:stretch>
            <a:fillRect/>
          </a:stretch>
        </p:blipFill>
        <p:spPr>
          <a:xfrm>
            <a:off x="18293759" y="0"/>
            <a:ext cx="3078757" cy="1509487"/>
          </a:xfrm>
          <a:prstGeom prst="rect">
            <a:avLst/>
          </a:prstGeom>
        </p:spPr>
      </p:pic>
      <p:pic>
        <p:nvPicPr>
          <p:cNvPr id="15" name="Picture 14">
            <a:extLst>
              <a:ext uri="{FF2B5EF4-FFF2-40B4-BE49-F238E27FC236}">
                <a16:creationId xmlns:a16="http://schemas.microsoft.com/office/drawing/2014/main" id="{96622A98-4374-5187-8EC3-EB5F96DC0553}"/>
              </a:ext>
            </a:extLst>
          </p:cNvPr>
          <p:cNvPicPr>
            <a:picLocks noChangeAspect="1"/>
          </p:cNvPicPr>
          <p:nvPr/>
        </p:nvPicPr>
        <p:blipFill>
          <a:blip r:embed="rId5"/>
          <a:stretch>
            <a:fillRect/>
          </a:stretch>
        </p:blipFill>
        <p:spPr>
          <a:xfrm>
            <a:off x="21372515" y="0"/>
            <a:ext cx="3011485" cy="1509487"/>
          </a:xfrm>
          <a:prstGeom prst="rect">
            <a:avLst/>
          </a:prstGeom>
        </p:spPr>
      </p:pic>
      <p:pic>
        <p:nvPicPr>
          <p:cNvPr id="22" name="Picture 21">
            <a:extLst>
              <a:ext uri="{FF2B5EF4-FFF2-40B4-BE49-F238E27FC236}">
                <a16:creationId xmlns:a16="http://schemas.microsoft.com/office/drawing/2014/main" id="{274F1134-BC60-EFA4-5976-CF21F482B634}"/>
              </a:ext>
            </a:extLst>
          </p:cNvPr>
          <p:cNvPicPr>
            <a:picLocks noChangeAspect="1"/>
          </p:cNvPicPr>
          <p:nvPr/>
        </p:nvPicPr>
        <p:blipFill>
          <a:blip r:embed="rId6"/>
          <a:stretch>
            <a:fillRect/>
          </a:stretch>
        </p:blipFill>
        <p:spPr>
          <a:xfrm>
            <a:off x="15256875" y="1509486"/>
            <a:ext cx="1519438" cy="3048000"/>
          </a:xfrm>
          <a:prstGeom prst="rect">
            <a:avLst/>
          </a:prstGeom>
        </p:spPr>
      </p:pic>
      <p:sp>
        <p:nvSpPr>
          <p:cNvPr id="24" name="Rectangle 23">
            <a:extLst>
              <a:ext uri="{FF2B5EF4-FFF2-40B4-BE49-F238E27FC236}">
                <a16:creationId xmlns:a16="http://schemas.microsoft.com/office/drawing/2014/main" id="{5607E93D-8B74-14EE-21ED-FE40C9AF211E}"/>
              </a:ext>
            </a:extLst>
          </p:cNvPr>
          <p:cNvSpPr/>
          <p:nvPr/>
        </p:nvSpPr>
        <p:spPr>
          <a:xfrm>
            <a:off x="16776313" y="11931805"/>
            <a:ext cx="7607687" cy="1784160"/>
          </a:xfrm>
          <a:prstGeom prst="rect">
            <a:avLst/>
          </a:prstGeom>
          <a:solidFill>
            <a:srgbClr val="2B82FB"/>
          </a:solidFill>
          <a:ln>
            <a:solidFill>
              <a:srgbClr val="2B82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5" name="Google Shape;77;p16">
            <a:extLst>
              <a:ext uri="{FF2B5EF4-FFF2-40B4-BE49-F238E27FC236}">
                <a16:creationId xmlns:a16="http://schemas.microsoft.com/office/drawing/2014/main" id="{B62C4F09-F04B-97B9-E47B-5956D4181899}"/>
              </a:ext>
            </a:extLst>
          </p:cNvPr>
          <p:cNvSpPr txBox="1">
            <a:spLocks/>
          </p:cNvSpPr>
          <p:nvPr/>
        </p:nvSpPr>
        <p:spPr>
          <a:xfrm>
            <a:off x="16932430" y="11998712"/>
            <a:ext cx="8522615" cy="19663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25000"/>
              </a:lnSpc>
              <a:spcBef>
                <a:spcPts val="0"/>
              </a:spcBef>
              <a:spcAft>
                <a:spcPts val="0"/>
              </a:spcAft>
              <a:buClr>
                <a:srgbClr val="000000"/>
              </a:buClr>
              <a:buFont typeface="Arial"/>
              <a:buNone/>
              <a:defRPr sz="2000" b="0" i="0" u="none" strike="noStrike" cap="none">
                <a:solidFill>
                  <a:srgbClr val="202124"/>
                </a:solidFill>
                <a:latin typeface="Google Sans"/>
                <a:ea typeface="Google Sans"/>
                <a:cs typeface="Google Sans"/>
                <a:sym typeface="Google Sans"/>
              </a:defRPr>
            </a:lvl1pPr>
            <a:lvl2pPr marR="0" lvl="1" algn="l" rtl="0">
              <a:lnSpc>
                <a:spcPct val="100000"/>
              </a:lnSpc>
              <a:spcBef>
                <a:spcPts val="0"/>
              </a:spcBef>
              <a:spcAft>
                <a:spcPts val="0"/>
              </a:spcAft>
              <a:buClr>
                <a:srgbClr val="000000"/>
              </a:buClr>
              <a:buFont typeface="Arial"/>
              <a:buNone/>
              <a:defRPr sz="2000" b="0" i="0" u="none" strike="noStrike" cap="none">
                <a:solidFill>
                  <a:srgbClr val="202124"/>
                </a:solidFill>
                <a:latin typeface="Google Sans"/>
                <a:ea typeface="Google Sans"/>
                <a:cs typeface="Google Sans"/>
                <a:sym typeface="Google Sans"/>
              </a:defRPr>
            </a:lvl2pPr>
            <a:lvl3pPr marR="0" lvl="2" algn="l" rtl="0">
              <a:lnSpc>
                <a:spcPct val="100000"/>
              </a:lnSpc>
              <a:spcBef>
                <a:spcPts val="0"/>
              </a:spcBef>
              <a:spcAft>
                <a:spcPts val="0"/>
              </a:spcAft>
              <a:buClr>
                <a:srgbClr val="000000"/>
              </a:buClr>
              <a:buFont typeface="Arial"/>
              <a:buNone/>
              <a:defRPr sz="2000" b="0" i="0" u="none" strike="noStrike" cap="none">
                <a:solidFill>
                  <a:srgbClr val="202124"/>
                </a:solidFill>
                <a:latin typeface="Google Sans"/>
                <a:ea typeface="Google Sans"/>
                <a:cs typeface="Google Sans"/>
                <a:sym typeface="Google Sans"/>
              </a:defRPr>
            </a:lvl3pPr>
            <a:lvl4pPr marR="0" lvl="3" algn="l" rtl="0">
              <a:lnSpc>
                <a:spcPct val="100000"/>
              </a:lnSpc>
              <a:spcBef>
                <a:spcPts val="0"/>
              </a:spcBef>
              <a:spcAft>
                <a:spcPts val="0"/>
              </a:spcAft>
              <a:buClr>
                <a:srgbClr val="000000"/>
              </a:buClr>
              <a:buFont typeface="Arial"/>
              <a:buNone/>
              <a:defRPr sz="2000" b="0" i="0" u="none" strike="noStrike" cap="none">
                <a:solidFill>
                  <a:srgbClr val="202124"/>
                </a:solidFill>
                <a:latin typeface="Google Sans"/>
                <a:ea typeface="Google Sans"/>
                <a:cs typeface="Google Sans"/>
                <a:sym typeface="Google Sans"/>
              </a:defRPr>
            </a:lvl4pPr>
            <a:lvl5pPr marR="0" lvl="4" algn="l" rtl="0">
              <a:lnSpc>
                <a:spcPct val="100000"/>
              </a:lnSpc>
              <a:spcBef>
                <a:spcPts val="0"/>
              </a:spcBef>
              <a:spcAft>
                <a:spcPts val="0"/>
              </a:spcAft>
              <a:buClr>
                <a:srgbClr val="000000"/>
              </a:buClr>
              <a:buFont typeface="Arial"/>
              <a:buNone/>
              <a:defRPr sz="2000" b="0" i="0" u="none" strike="noStrike" cap="none">
                <a:solidFill>
                  <a:srgbClr val="202124"/>
                </a:solidFill>
                <a:latin typeface="Google Sans"/>
                <a:ea typeface="Google Sans"/>
                <a:cs typeface="Google Sans"/>
                <a:sym typeface="Google Sans"/>
              </a:defRPr>
            </a:lvl5pPr>
            <a:lvl6pPr marR="0" lvl="5" algn="l" rtl="0">
              <a:lnSpc>
                <a:spcPct val="100000"/>
              </a:lnSpc>
              <a:spcBef>
                <a:spcPts val="0"/>
              </a:spcBef>
              <a:spcAft>
                <a:spcPts val="0"/>
              </a:spcAft>
              <a:buClr>
                <a:srgbClr val="000000"/>
              </a:buClr>
              <a:buFont typeface="Arial"/>
              <a:buNone/>
              <a:defRPr sz="2000" b="0" i="0" u="none" strike="noStrike" cap="none">
                <a:solidFill>
                  <a:srgbClr val="202124"/>
                </a:solidFill>
                <a:latin typeface="Google Sans"/>
                <a:ea typeface="Google Sans"/>
                <a:cs typeface="Google Sans"/>
                <a:sym typeface="Google Sans"/>
              </a:defRPr>
            </a:lvl6pPr>
            <a:lvl7pPr marR="0" lvl="6" algn="l" rtl="0">
              <a:lnSpc>
                <a:spcPct val="100000"/>
              </a:lnSpc>
              <a:spcBef>
                <a:spcPts val="0"/>
              </a:spcBef>
              <a:spcAft>
                <a:spcPts val="0"/>
              </a:spcAft>
              <a:buClr>
                <a:srgbClr val="000000"/>
              </a:buClr>
              <a:buFont typeface="Arial"/>
              <a:buNone/>
              <a:defRPr sz="2000" b="0" i="0" u="none" strike="noStrike" cap="none">
                <a:solidFill>
                  <a:srgbClr val="202124"/>
                </a:solidFill>
                <a:latin typeface="Google Sans"/>
                <a:ea typeface="Google Sans"/>
                <a:cs typeface="Google Sans"/>
                <a:sym typeface="Google Sans"/>
              </a:defRPr>
            </a:lvl7pPr>
            <a:lvl8pPr marR="0" lvl="7" algn="l" rtl="0">
              <a:lnSpc>
                <a:spcPct val="100000"/>
              </a:lnSpc>
              <a:spcBef>
                <a:spcPts val="0"/>
              </a:spcBef>
              <a:spcAft>
                <a:spcPts val="0"/>
              </a:spcAft>
              <a:buClr>
                <a:srgbClr val="000000"/>
              </a:buClr>
              <a:buFont typeface="Arial"/>
              <a:buNone/>
              <a:defRPr sz="2000" b="0" i="0" u="none" strike="noStrike" cap="none">
                <a:solidFill>
                  <a:srgbClr val="202124"/>
                </a:solidFill>
                <a:latin typeface="Google Sans"/>
                <a:ea typeface="Google Sans"/>
                <a:cs typeface="Google Sans"/>
                <a:sym typeface="Google Sans"/>
              </a:defRPr>
            </a:lvl8pPr>
            <a:lvl9pPr marR="0" lvl="8" algn="l" rtl="0">
              <a:lnSpc>
                <a:spcPct val="100000"/>
              </a:lnSpc>
              <a:spcBef>
                <a:spcPts val="0"/>
              </a:spcBef>
              <a:spcAft>
                <a:spcPts val="0"/>
              </a:spcAft>
              <a:buClr>
                <a:srgbClr val="000000"/>
              </a:buClr>
              <a:buFont typeface="Arial"/>
              <a:buNone/>
              <a:defRPr sz="2000" b="0" i="0" u="none" strike="noStrike" cap="none">
                <a:solidFill>
                  <a:srgbClr val="202124"/>
                </a:solidFill>
                <a:latin typeface="Google Sans"/>
                <a:ea typeface="Google Sans"/>
                <a:cs typeface="Google Sans"/>
                <a:sym typeface="Google Sans"/>
              </a:defRPr>
            </a:lvl9pPr>
          </a:lstStyle>
          <a:p>
            <a:r>
              <a:rPr lang="en-US" sz="2600" b="1" dirty="0">
                <a:solidFill>
                  <a:schemeClr val="bg1"/>
                </a:solidFill>
              </a:rPr>
              <a:t>Nitin Tiwari</a:t>
            </a:r>
          </a:p>
          <a:p>
            <a:r>
              <a:rPr lang="en-US" sz="2600" dirty="0">
                <a:solidFill>
                  <a:schemeClr val="bg1"/>
                </a:solidFill>
              </a:rPr>
              <a:t>Google Developer Expert – Machine Learning</a:t>
            </a:r>
            <a:br>
              <a:rPr lang="en-US" sz="2600" dirty="0">
                <a:solidFill>
                  <a:schemeClr val="bg1"/>
                </a:solidFill>
              </a:rPr>
            </a:br>
            <a:r>
              <a:rPr lang="en-US" sz="2600" dirty="0">
                <a:solidFill>
                  <a:schemeClr val="bg1"/>
                </a:solidFill>
              </a:rPr>
              <a:t>Software Engineer @ LTIMindtree</a:t>
            </a:r>
          </a:p>
        </p:txBody>
      </p:sp>
      <p:sp>
        <p:nvSpPr>
          <p:cNvPr id="26" name="TextBox 25">
            <a:extLst>
              <a:ext uri="{FF2B5EF4-FFF2-40B4-BE49-F238E27FC236}">
                <a16:creationId xmlns:a16="http://schemas.microsoft.com/office/drawing/2014/main" id="{B41397B9-B0CB-8850-3C65-7A75C2A5E8D8}"/>
              </a:ext>
            </a:extLst>
          </p:cNvPr>
          <p:cNvSpPr txBox="1"/>
          <p:nvPr/>
        </p:nvSpPr>
        <p:spPr>
          <a:xfrm>
            <a:off x="1973766" y="6110868"/>
            <a:ext cx="12984898" cy="1569660"/>
          </a:xfrm>
          <a:prstGeom prst="rect">
            <a:avLst/>
          </a:prstGeom>
          <a:noFill/>
        </p:spPr>
        <p:txBody>
          <a:bodyPr wrap="square" rtlCol="0">
            <a:spAutoFit/>
          </a:bodyPr>
          <a:lstStyle/>
          <a:p>
            <a:pPr algn="ctr"/>
            <a:r>
              <a:rPr lang="en-US" sz="4800" b="1" dirty="0">
                <a:solidFill>
                  <a:srgbClr val="2B82FB"/>
                </a:solidFill>
                <a:latin typeface="Google Sans" panose="020B0604020202020204" charset="0"/>
                <a:ea typeface="Google Sans" panose="020B0604020202020204" charset="0"/>
                <a:cs typeface="Google Sans" panose="020B0604020202020204" charset="0"/>
              </a:rPr>
              <a:t>Venturing into the world of Generative AI with Gemini and Gemma</a:t>
            </a:r>
            <a:endParaRPr lang="en-IN" sz="4800" b="1" dirty="0">
              <a:solidFill>
                <a:srgbClr val="2B82FB"/>
              </a:solidFill>
              <a:latin typeface="Google Sans" panose="020B0604020202020204" charset="0"/>
              <a:ea typeface="Google Sans" panose="020B0604020202020204" charset="0"/>
              <a:cs typeface="Google Sans" panose="020B0604020202020204" charset="0"/>
            </a:endParaRPr>
          </a:p>
        </p:txBody>
      </p:sp>
      <p:pic>
        <p:nvPicPr>
          <p:cNvPr id="27" name="Picture 4" descr="Sparkles Emoji (U+2728)">
            <a:extLst>
              <a:ext uri="{FF2B5EF4-FFF2-40B4-BE49-F238E27FC236}">
                <a16:creationId xmlns:a16="http://schemas.microsoft.com/office/drawing/2014/main" id="{7448D2D3-04D1-8F79-84E4-96AD619E7E6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607688" y="7810545"/>
            <a:ext cx="1538172" cy="1538172"/>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27">
            <a:extLst>
              <a:ext uri="{FF2B5EF4-FFF2-40B4-BE49-F238E27FC236}">
                <a16:creationId xmlns:a16="http://schemas.microsoft.com/office/drawing/2014/main" id="{08E7514F-750F-0B5F-4B71-D15D830E0B09}"/>
              </a:ext>
            </a:extLst>
          </p:cNvPr>
          <p:cNvSpPr txBox="1"/>
          <p:nvPr/>
        </p:nvSpPr>
        <p:spPr>
          <a:xfrm>
            <a:off x="5678410" y="12093267"/>
            <a:ext cx="5575610" cy="707886"/>
          </a:xfrm>
          <a:prstGeom prst="rect">
            <a:avLst/>
          </a:prstGeom>
          <a:noFill/>
        </p:spPr>
        <p:txBody>
          <a:bodyPr wrap="square" rtlCol="0">
            <a:spAutoFit/>
          </a:bodyPr>
          <a:lstStyle/>
          <a:p>
            <a:r>
              <a:rPr lang="en-US" sz="4000" dirty="0">
                <a:solidFill>
                  <a:schemeClr val="tx2"/>
                </a:solidFill>
                <a:latin typeface="Google Sans" panose="020B0604020202020204" charset="0"/>
                <a:ea typeface="Google Sans" panose="020B0604020202020204" charset="0"/>
                <a:cs typeface="Google Sans" panose="020B0604020202020204" charset="0"/>
              </a:rPr>
              <a:t>Vizag</a:t>
            </a:r>
            <a:endParaRPr lang="en-IN" sz="5400" dirty="0">
              <a:solidFill>
                <a:schemeClr val="tx2"/>
              </a:solidFill>
              <a:latin typeface="Google Sans" panose="020B0604020202020204" charset="0"/>
              <a:ea typeface="Google Sans" panose="020B0604020202020204" charset="0"/>
              <a:cs typeface="Google Sans" panose="020B06040202020202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9">
          <a:extLst>
            <a:ext uri="{FF2B5EF4-FFF2-40B4-BE49-F238E27FC236}">
              <a16:creationId xmlns:a16="http://schemas.microsoft.com/office/drawing/2014/main" id="{AE068352-8E91-B36B-94AF-8BD46A1535B1}"/>
            </a:ext>
          </a:extLst>
        </p:cNvPr>
        <p:cNvGrpSpPr/>
        <p:nvPr/>
      </p:nvGrpSpPr>
      <p:grpSpPr>
        <a:xfrm>
          <a:off x="0" y="0"/>
          <a:ext cx="0" cy="0"/>
          <a:chOff x="0" y="0"/>
          <a:chExt cx="0" cy="0"/>
        </a:xfrm>
      </p:grpSpPr>
      <p:sp>
        <p:nvSpPr>
          <p:cNvPr id="160" name="Google Shape;160;p23">
            <a:extLst>
              <a:ext uri="{FF2B5EF4-FFF2-40B4-BE49-F238E27FC236}">
                <a16:creationId xmlns:a16="http://schemas.microsoft.com/office/drawing/2014/main" id="{9654A43A-ED0D-01D2-7092-6240BD991B6E}"/>
              </a:ext>
            </a:extLst>
          </p:cNvPr>
          <p:cNvSpPr txBox="1">
            <a:spLocks noGrp="1"/>
          </p:cNvSpPr>
          <p:nvPr>
            <p:ph type="title"/>
          </p:nvPr>
        </p:nvSpPr>
        <p:spPr>
          <a:xfrm>
            <a:off x="890492" y="451618"/>
            <a:ext cx="21862800" cy="181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5400" dirty="0"/>
              <a:t>Hands-on with Gemini: Vertex AI on Google Cloud</a:t>
            </a:r>
            <a:endParaRPr sz="5400" dirty="0"/>
          </a:p>
        </p:txBody>
      </p:sp>
      <p:sp>
        <p:nvSpPr>
          <p:cNvPr id="162" name="Google Shape;162;p23">
            <a:extLst>
              <a:ext uri="{FF2B5EF4-FFF2-40B4-BE49-F238E27FC236}">
                <a16:creationId xmlns:a16="http://schemas.microsoft.com/office/drawing/2014/main" id="{758581D1-4158-E0C4-E7A7-8C5948BB0411}"/>
              </a:ext>
            </a:extLst>
          </p:cNvPr>
          <p:cNvSpPr txBox="1">
            <a:spLocks noGrp="1"/>
          </p:cNvSpPr>
          <p:nvPr>
            <p:ph type="body" idx="1"/>
          </p:nvPr>
        </p:nvSpPr>
        <p:spPr>
          <a:xfrm>
            <a:off x="890492" y="1813918"/>
            <a:ext cx="22603010" cy="10993264"/>
          </a:xfrm>
          <a:prstGeom prst="rect">
            <a:avLst/>
          </a:prstGeom>
        </p:spPr>
        <p:txBody>
          <a:bodyPr spcFirstLastPara="1" wrap="square" lIns="91425" tIns="91425" rIns="91425" bIns="91425" anchor="t" anchorCtr="0">
            <a:noAutofit/>
          </a:bodyPr>
          <a:lstStyle/>
          <a:p>
            <a:pPr indent="-457200" algn="just">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Step 1: On the Google Cloud Platform, open the </a:t>
            </a:r>
            <a:r>
              <a:rPr lang="en-US" sz="3200" dirty="0">
                <a:solidFill>
                  <a:srgbClr val="2B82FB"/>
                </a:solidFill>
                <a:latin typeface="Google Sans" panose="020B0604020202020204" charset="0"/>
                <a:ea typeface="Google Sans" panose="020B0604020202020204" charset="0"/>
                <a:cs typeface="Google Sans" panose="020B0604020202020204" charset="0"/>
              </a:rPr>
              <a:t>Vertex AI Studio</a:t>
            </a:r>
            <a:r>
              <a:rPr lang="en-US" sz="3200" dirty="0">
                <a:solidFill>
                  <a:schemeClr val="tx1"/>
                </a:solidFill>
                <a:latin typeface="Google Sans" panose="020B0604020202020204" charset="0"/>
                <a:ea typeface="Google Sans" panose="020B0604020202020204" charset="0"/>
                <a:cs typeface="Google Sans" panose="020B0604020202020204" charset="0"/>
              </a:rPr>
              <a:t> and choose the </a:t>
            </a:r>
            <a:r>
              <a:rPr lang="en-US" sz="3200" dirty="0">
                <a:solidFill>
                  <a:srgbClr val="2B82FB"/>
                </a:solidFill>
                <a:latin typeface="Google Sans" panose="020B0604020202020204" charset="0"/>
                <a:ea typeface="Google Sans" panose="020B0604020202020204" charset="0"/>
                <a:cs typeface="Google Sans" panose="020B0604020202020204" charset="0"/>
              </a:rPr>
              <a:t>Multimodal</a:t>
            </a:r>
            <a:r>
              <a:rPr lang="en-US" sz="3200" dirty="0">
                <a:solidFill>
                  <a:schemeClr val="tx1"/>
                </a:solidFill>
                <a:latin typeface="Google Sans" panose="020B0604020202020204" charset="0"/>
                <a:ea typeface="Google Sans" panose="020B0604020202020204" charset="0"/>
                <a:cs typeface="Google Sans" panose="020B0604020202020204" charset="0"/>
              </a:rPr>
              <a:t> option.</a:t>
            </a:r>
          </a:p>
          <a:p>
            <a:pPr indent="-457200" algn="just">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Step 2: Experiment with different examples.</a:t>
            </a:r>
          </a:p>
          <a:p>
            <a:pPr indent="-457200" algn="just">
              <a:buSzPct val="80000"/>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571500" indent="-571500"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indent="-457200" algn="just"/>
            <a:endParaRPr lang="en-US" sz="3200" b="1"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57C0BF20-1BA6-83E6-4123-764BF99C6867}"/>
              </a:ext>
            </a:extLst>
          </p:cNvPr>
          <p:cNvPicPr>
            <a:picLocks noChangeAspect="1"/>
          </p:cNvPicPr>
          <p:nvPr/>
        </p:nvPicPr>
        <p:blipFill>
          <a:blip r:embed="rId3"/>
          <a:stretch>
            <a:fillRect/>
          </a:stretch>
        </p:blipFill>
        <p:spPr>
          <a:xfrm>
            <a:off x="3091005" y="3281202"/>
            <a:ext cx="18743084" cy="8620880"/>
          </a:xfrm>
          <a:prstGeom prst="rect">
            <a:avLst/>
          </a:prstGeom>
          <a:ln>
            <a:solidFill>
              <a:schemeClr val="tx1"/>
            </a:solidFill>
          </a:ln>
        </p:spPr>
      </p:pic>
    </p:spTree>
    <p:extLst>
      <p:ext uri="{BB962C8B-B14F-4D97-AF65-F5344CB8AC3E}">
        <p14:creationId xmlns:p14="http://schemas.microsoft.com/office/powerpoint/2010/main" val="16770643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9">
          <a:extLst>
            <a:ext uri="{FF2B5EF4-FFF2-40B4-BE49-F238E27FC236}">
              <a16:creationId xmlns:a16="http://schemas.microsoft.com/office/drawing/2014/main" id="{8760E7C6-E204-9E0D-6652-BC43554E05F3}"/>
            </a:ext>
          </a:extLst>
        </p:cNvPr>
        <p:cNvGrpSpPr/>
        <p:nvPr/>
      </p:nvGrpSpPr>
      <p:grpSpPr>
        <a:xfrm>
          <a:off x="0" y="0"/>
          <a:ext cx="0" cy="0"/>
          <a:chOff x="0" y="0"/>
          <a:chExt cx="0" cy="0"/>
        </a:xfrm>
      </p:grpSpPr>
      <p:sp>
        <p:nvSpPr>
          <p:cNvPr id="160" name="Google Shape;160;p23">
            <a:extLst>
              <a:ext uri="{FF2B5EF4-FFF2-40B4-BE49-F238E27FC236}">
                <a16:creationId xmlns:a16="http://schemas.microsoft.com/office/drawing/2014/main" id="{231259A4-0140-3045-F289-2079D11468C7}"/>
              </a:ext>
            </a:extLst>
          </p:cNvPr>
          <p:cNvSpPr txBox="1">
            <a:spLocks noGrp="1"/>
          </p:cNvSpPr>
          <p:nvPr>
            <p:ph type="title"/>
          </p:nvPr>
        </p:nvSpPr>
        <p:spPr>
          <a:xfrm>
            <a:off x="890492" y="290975"/>
            <a:ext cx="21862800" cy="181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5400" dirty="0"/>
              <a:t>Hands-on </a:t>
            </a:r>
            <a:r>
              <a:rPr lang="en-US" sz="5400"/>
              <a:t>with Gemini: </a:t>
            </a:r>
            <a:r>
              <a:rPr lang="en-US" sz="5400" dirty="0"/>
              <a:t>Vertex AI on Google Cloud</a:t>
            </a:r>
            <a:endParaRPr sz="5400" dirty="0"/>
          </a:p>
        </p:txBody>
      </p:sp>
      <p:sp>
        <p:nvSpPr>
          <p:cNvPr id="162" name="Google Shape;162;p23">
            <a:extLst>
              <a:ext uri="{FF2B5EF4-FFF2-40B4-BE49-F238E27FC236}">
                <a16:creationId xmlns:a16="http://schemas.microsoft.com/office/drawing/2014/main" id="{C30FD01B-EA8C-1DD7-19B2-518E245F7955}"/>
              </a:ext>
            </a:extLst>
          </p:cNvPr>
          <p:cNvSpPr txBox="1">
            <a:spLocks noGrp="1"/>
          </p:cNvSpPr>
          <p:nvPr>
            <p:ph type="body" idx="1"/>
          </p:nvPr>
        </p:nvSpPr>
        <p:spPr>
          <a:xfrm>
            <a:off x="890492" y="1813918"/>
            <a:ext cx="22603010" cy="10993264"/>
          </a:xfrm>
          <a:prstGeom prst="rect">
            <a:avLst/>
          </a:prstGeom>
        </p:spPr>
        <p:txBody>
          <a:bodyPr spcFirstLastPara="1" wrap="square" lIns="91425" tIns="91425" rIns="91425" bIns="91425" anchor="t" anchorCtr="0">
            <a:noAutofit/>
          </a:bodyPr>
          <a:lstStyle/>
          <a:p>
            <a:pPr marL="0" indent="0" algn="just">
              <a:buSzPct val="80000"/>
              <a:buNone/>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571500" indent="-571500"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indent="-457200" algn="just"/>
            <a:endParaRPr lang="en-US" sz="3200" b="1" dirty="0">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38218800-4287-A904-B258-A75A3ADE5CAC}"/>
              </a:ext>
            </a:extLst>
          </p:cNvPr>
          <p:cNvPicPr>
            <a:picLocks noChangeAspect="1"/>
          </p:cNvPicPr>
          <p:nvPr/>
        </p:nvPicPr>
        <p:blipFill>
          <a:blip r:embed="rId3"/>
          <a:stretch>
            <a:fillRect/>
          </a:stretch>
        </p:blipFill>
        <p:spPr>
          <a:xfrm>
            <a:off x="354413" y="7172085"/>
            <a:ext cx="18580084" cy="3071204"/>
          </a:xfrm>
          <a:prstGeom prst="rect">
            <a:avLst/>
          </a:prstGeom>
        </p:spPr>
      </p:pic>
      <p:pic>
        <p:nvPicPr>
          <p:cNvPr id="6" name="Picture 5">
            <a:extLst>
              <a:ext uri="{FF2B5EF4-FFF2-40B4-BE49-F238E27FC236}">
                <a16:creationId xmlns:a16="http://schemas.microsoft.com/office/drawing/2014/main" id="{81ACFC07-AE1B-ECDD-0732-99B604904FEE}"/>
              </a:ext>
            </a:extLst>
          </p:cNvPr>
          <p:cNvPicPr>
            <a:picLocks noChangeAspect="1"/>
          </p:cNvPicPr>
          <p:nvPr/>
        </p:nvPicPr>
        <p:blipFill>
          <a:blip r:embed="rId4"/>
          <a:stretch>
            <a:fillRect/>
          </a:stretch>
        </p:blipFill>
        <p:spPr>
          <a:xfrm>
            <a:off x="19196643" y="3216148"/>
            <a:ext cx="4555491" cy="6797647"/>
          </a:xfrm>
          <a:prstGeom prst="rect">
            <a:avLst/>
          </a:prstGeom>
          <a:ln>
            <a:solidFill>
              <a:schemeClr val="tx1"/>
            </a:solidFill>
          </a:ln>
        </p:spPr>
      </p:pic>
      <p:pic>
        <p:nvPicPr>
          <p:cNvPr id="11" name="Picture 10">
            <a:extLst>
              <a:ext uri="{FF2B5EF4-FFF2-40B4-BE49-F238E27FC236}">
                <a16:creationId xmlns:a16="http://schemas.microsoft.com/office/drawing/2014/main" id="{AB5268E4-BBB3-5AB3-0106-D2F69ADCF02E}"/>
              </a:ext>
            </a:extLst>
          </p:cNvPr>
          <p:cNvPicPr>
            <a:picLocks noChangeAspect="1"/>
          </p:cNvPicPr>
          <p:nvPr/>
        </p:nvPicPr>
        <p:blipFill>
          <a:blip r:embed="rId5"/>
          <a:stretch>
            <a:fillRect/>
          </a:stretch>
        </p:blipFill>
        <p:spPr>
          <a:xfrm>
            <a:off x="631860" y="3220230"/>
            <a:ext cx="18123944" cy="3323685"/>
          </a:xfrm>
          <a:prstGeom prst="rect">
            <a:avLst/>
          </a:prstGeom>
          <a:ln>
            <a:solidFill>
              <a:schemeClr val="tx1"/>
            </a:solidFill>
          </a:ln>
        </p:spPr>
      </p:pic>
      <p:sp>
        <p:nvSpPr>
          <p:cNvPr id="12" name="TextBox 11">
            <a:extLst>
              <a:ext uri="{FF2B5EF4-FFF2-40B4-BE49-F238E27FC236}">
                <a16:creationId xmlns:a16="http://schemas.microsoft.com/office/drawing/2014/main" id="{81CBAA24-D5FF-941F-A546-93747876956E}"/>
              </a:ext>
            </a:extLst>
          </p:cNvPr>
          <p:cNvSpPr txBox="1"/>
          <p:nvPr/>
        </p:nvSpPr>
        <p:spPr>
          <a:xfrm>
            <a:off x="631860" y="2309368"/>
            <a:ext cx="6893880" cy="707886"/>
          </a:xfrm>
          <a:prstGeom prst="rect">
            <a:avLst/>
          </a:prstGeom>
          <a:noFill/>
        </p:spPr>
        <p:txBody>
          <a:bodyPr wrap="square" rtlCol="0">
            <a:spAutoFit/>
          </a:bodyPr>
          <a:lstStyle/>
          <a:p>
            <a:r>
              <a:rPr lang="en-US" sz="4000" dirty="0">
                <a:solidFill>
                  <a:srgbClr val="34A853"/>
                </a:solidFill>
                <a:latin typeface="Calibri" panose="020F0502020204030204" pitchFamily="34" charset="0"/>
                <a:cs typeface="Calibri" panose="020F0502020204030204" pitchFamily="34" charset="0"/>
              </a:rPr>
              <a:t>Example: Gemini Pro Vision</a:t>
            </a:r>
            <a:endParaRPr lang="en-IN" sz="4000" dirty="0">
              <a:solidFill>
                <a:srgbClr val="34A853"/>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015031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9">
          <a:extLst>
            <a:ext uri="{FF2B5EF4-FFF2-40B4-BE49-F238E27FC236}">
              <a16:creationId xmlns:a16="http://schemas.microsoft.com/office/drawing/2014/main" id="{E766D95D-4CBE-F460-750A-42B910B5F262}"/>
            </a:ext>
          </a:extLst>
        </p:cNvPr>
        <p:cNvGrpSpPr/>
        <p:nvPr/>
      </p:nvGrpSpPr>
      <p:grpSpPr>
        <a:xfrm>
          <a:off x="0" y="0"/>
          <a:ext cx="0" cy="0"/>
          <a:chOff x="0" y="0"/>
          <a:chExt cx="0" cy="0"/>
        </a:xfrm>
      </p:grpSpPr>
      <p:sp>
        <p:nvSpPr>
          <p:cNvPr id="160" name="Google Shape;160;p23">
            <a:extLst>
              <a:ext uri="{FF2B5EF4-FFF2-40B4-BE49-F238E27FC236}">
                <a16:creationId xmlns:a16="http://schemas.microsoft.com/office/drawing/2014/main" id="{661799EB-7B40-B12D-2C6D-3E43C673CECB}"/>
              </a:ext>
            </a:extLst>
          </p:cNvPr>
          <p:cNvSpPr txBox="1">
            <a:spLocks noGrp="1"/>
          </p:cNvSpPr>
          <p:nvPr>
            <p:ph type="title"/>
          </p:nvPr>
        </p:nvSpPr>
        <p:spPr>
          <a:xfrm>
            <a:off x="1260600" y="637445"/>
            <a:ext cx="21862800" cy="181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5400"/>
              <a:t>Activity</a:t>
            </a:r>
            <a:endParaRPr sz="5400" dirty="0"/>
          </a:p>
        </p:txBody>
      </p:sp>
      <p:sp>
        <p:nvSpPr>
          <p:cNvPr id="162" name="Google Shape;162;p23">
            <a:extLst>
              <a:ext uri="{FF2B5EF4-FFF2-40B4-BE49-F238E27FC236}">
                <a16:creationId xmlns:a16="http://schemas.microsoft.com/office/drawing/2014/main" id="{D626C1A2-72C4-778F-EF33-04DAC83394C1}"/>
              </a:ext>
            </a:extLst>
          </p:cNvPr>
          <p:cNvSpPr txBox="1">
            <a:spLocks noGrp="1"/>
          </p:cNvSpPr>
          <p:nvPr>
            <p:ph type="body" idx="1"/>
          </p:nvPr>
        </p:nvSpPr>
        <p:spPr>
          <a:xfrm>
            <a:off x="1260600" y="1852941"/>
            <a:ext cx="22603010" cy="10010117"/>
          </a:xfrm>
          <a:prstGeom prst="rect">
            <a:avLst/>
          </a:prstGeom>
        </p:spPr>
        <p:txBody>
          <a:bodyPr spcFirstLastPara="1" wrap="square" lIns="91425" tIns="91425" rIns="91425" bIns="91425" anchor="t" anchorCtr="0">
            <a:noAutofit/>
          </a:bodyPr>
          <a:lstStyle/>
          <a:p>
            <a:pPr marL="0" indent="0" algn="just">
              <a:buSzPct val="80000"/>
              <a:buNone/>
            </a:pPr>
            <a:r>
              <a:rPr lang="en-IN" dirty="0">
                <a:solidFill>
                  <a:schemeClr val="tx1"/>
                </a:solidFill>
                <a:latin typeface="Google Sans" panose="020B0604020202020204" charset="0"/>
                <a:ea typeface="Google Sans" panose="020B0604020202020204" charset="0"/>
                <a:cs typeface="Google Sans" panose="020B0604020202020204" charset="0"/>
              </a:rPr>
              <a:t>Step 1: </a:t>
            </a:r>
            <a:r>
              <a:rPr lang="en-US" dirty="0">
                <a:solidFill>
                  <a:schemeClr val="tx1"/>
                </a:solidFill>
                <a:latin typeface="Google Sans" panose="020B0604020202020204" charset="0"/>
                <a:ea typeface="Google Sans" panose="020B0604020202020204" charset="0"/>
                <a:cs typeface="Google Sans" panose="020B0604020202020204" charset="0"/>
              </a:rPr>
              <a:t>Scan the following QR code.</a:t>
            </a:r>
          </a:p>
          <a:p>
            <a:pPr marL="0" indent="0" algn="just">
              <a:buSzPct val="80000"/>
              <a:buNone/>
            </a:pPr>
            <a:endParaRPr lang="en-US" dirty="0">
              <a:solidFill>
                <a:schemeClr val="tx1"/>
              </a:solidFill>
              <a:latin typeface="Google Sans Text" panose="020B0604020202020204" charset="0"/>
              <a:ea typeface="Google Sans" panose="020B0604020202020204" charset="0"/>
              <a:cs typeface="Google Sans" panose="020B0604020202020204" charset="0"/>
            </a:endParaRPr>
          </a:p>
          <a:p>
            <a:pPr marL="0" indent="0" algn="just">
              <a:buSzPct val="80000"/>
              <a:buNone/>
            </a:pPr>
            <a:endParaRPr lang="en-US" dirty="0">
              <a:solidFill>
                <a:schemeClr val="tx1"/>
              </a:solidFill>
              <a:latin typeface="Google Sans Text" panose="020B0604020202020204" charset="0"/>
              <a:ea typeface="Google Sans" panose="020B0604020202020204" charset="0"/>
              <a:cs typeface="Google Sans" panose="020B0604020202020204" charset="0"/>
            </a:endParaRPr>
          </a:p>
          <a:p>
            <a:pPr marL="0" indent="0" algn="just">
              <a:buSzPct val="80000"/>
              <a:buNone/>
            </a:pPr>
            <a:endParaRPr lang="en-US" dirty="0">
              <a:solidFill>
                <a:schemeClr val="tx1"/>
              </a:solidFill>
              <a:latin typeface="Google Sans Text" panose="020B0604020202020204" charset="0"/>
              <a:ea typeface="Google Sans" panose="020B0604020202020204" charset="0"/>
              <a:cs typeface="Google Sans" panose="020B0604020202020204" charset="0"/>
            </a:endParaRPr>
          </a:p>
          <a:p>
            <a:pPr marL="0" indent="0" algn="just">
              <a:buSzPct val="80000"/>
              <a:buNone/>
            </a:pPr>
            <a:endParaRPr lang="en-US" dirty="0">
              <a:solidFill>
                <a:schemeClr val="tx1"/>
              </a:solidFill>
              <a:latin typeface="Google Sans Text" panose="020B0604020202020204" charset="0"/>
              <a:ea typeface="Google Sans" panose="020B0604020202020204" charset="0"/>
              <a:cs typeface="Google Sans" panose="020B0604020202020204" charset="0"/>
            </a:endParaRPr>
          </a:p>
          <a:p>
            <a:pPr marL="0" indent="0" algn="just">
              <a:buSzPct val="80000"/>
              <a:buNone/>
            </a:pPr>
            <a:endParaRPr lang="en-US" sz="30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r>
              <a:rPr lang="en-US" sz="3500" b="1" dirty="0">
                <a:solidFill>
                  <a:schemeClr val="tx1"/>
                </a:solidFill>
                <a:latin typeface="Google Sans" panose="020B0604020202020204" charset="0"/>
                <a:ea typeface="Google Sans" panose="020B0604020202020204" charset="0"/>
                <a:cs typeface="Google Sans" panose="020B0604020202020204" charset="0"/>
              </a:rPr>
              <a:t>Step 2: </a:t>
            </a:r>
            <a:r>
              <a:rPr lang="en-US" sz="3500" dirty="0">
                <a:solidFill>
                  <a:schemeClr val="tx1"/>
                </a:solidFill>
                <a:latin typeface="Google Sans" panose="020B0604020202020204" charset="0"/>
                <a:ea typeface="Google Sans" panose="020B0604020202020204" charset="0"/>
                <a:cs typeface="Google Sans" panose="020B0604020202020204" charset="0"/>
              </a:rPr>
              <a:t>Give a text prompt and try it yourself.</a:t>
            </a:r>
          </a:p>
          <a:p>
            <a:pPr marL="0" indent="0" algn="just">
              <a:buSzPct val="80000"/>
              <a:buNone/>
            </a:pPr>
            <a:endParaRPr lang="en-US" sz="3000" b="1"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000" b="1"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500" b="1"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r>
              <a:rPr lang="en-US" sz="3500" b="1" dirty="0">
                <a:solidFill>
                  <a:schemeClr val="tx1"/>
                </a:solidFill>
                <a:latin typeface="Google Sans" panose="020B0604020202020204" charset="0"/>
                <a:ea typeface="Google Sans" panose="020B0604020202020204" charset="0"/>
                <a:cs typeface="Google Sans" panose="020B0604020202020204" charset="0"/>
              </a:rPr>
              <a:t>Step 3: </a:t>
            </a:r>
            <a:r>
              <a:rPr lang="en-US" sz="3500" dirty="0">
                <a:solidFill>
                  <a:schemeClr val="tx1"/>
                </a:solidFill>
                <a:latin typeface="Google Sans" panose="020B0604020202020204" charset="0"/>
                <a:ea typeface="Google Sans" panose="020B0604020202020204" charset="0"/>
                <a:cs typeface="Google Sans" panose="020B0604020202020204" charset="0"/>
              </a:rPr>
              <a:t>Take a screenshot of the results.</a:t>
            </a:r>
          </a:p>
          <a:p>
            <a:pPr marL="0" indent="0" algn="just">
              <a:buSzPct val="80000"/>
              <a:buNone/>
            </a:pPr>
            <a:endParaRPr lang="en-IN" sz="35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r>
              <a:rPr lang="en-US" sz="3500" b="1" dirty="0">
                <a:solidFill>
                  <a:schemeClr val="tx1"/>
                </a:solidFill>
                <a:latin typeface="Google Sans" panose="020B0604020202020204" charset="0"/>
                <a:ea typeface="Google Sans" panose="020B0604020202020204" charset="0"/>
                <a:cs typeface="Google Sans" panose="020B0604020202020204" charset="0"/>
              </a:rPr>
              <a:t>Step 4: </a:t>
            </a:r>
            <a:r>
              <a:rPr lang="en-US" sz="3500" dirty="0">
                <a:solidFill>
                  <a:schemeClr val="tx1"/>
                </a:solidFill>
                <a:latin typeface="Google Sans" panose="020B0604020202020204" charset="0"/>
                <a:ea typeface="Google Sans" panose="020B0604020202020204" charset="0"/>
                <a:cs typeface="Google Sans" panose="020B0604020202020204" charset="0"/>
              </a:rPr>
              <a:t>Share it on Twitter (X) with the hashtags </a:t>
            </a:r>
            <a:r>
              <a:rPr lang="en-US" sz="3500" dirty="0">
                <a:solidFill>
                  <a:srgbClr val="2B82FB"/>
                </a:solidFill>
                <a:latin typeface="Google Sans" panose="020B0604020202020204" charset="0"/>
                <a:ea typeface="Google Sans" panose="020B0604020202020204" charset="0"/>
                <a:cs typeface="Google Sans" panose="020B0604020202020204" charset="0"/>
              </a:rPr>
              <a:t>#BuildWithAI #GenerativeAI</a:t>
            </a:r>
            <a:r>
              <a:rPr lang="en-US" sz="3500" dirty="0">
                <a:solidFill>
                  <a:srgbClr val="C00000"/>
                </a:solidFill>
                <a:latin typeface="Google Sans" panose="020B0604020202020204" charset="0"/>
                <a:ea typeface="Google Sans" panose="020B0604020202020204" charset="0"/>
                <a:cs typeface="Google Sans" panose="020B0604020202020204" charset="0"/>
              </a:rPr>
              <a:t> </a:t>
            </a:r>
            <a:r>
              <a:rPr lang="en-US" sz="3500" dirty="0">
                <a:solidFill>
                  <a:schemeClr val="tx1"/>
                </a:solidFill>
                <a:latin typeface="Google Sans" panose="020B0604020202020204" charset="0"/>
                <a:ea typeface="Google Sans" panose="020B0604020202020204" charset="0"/>
                <a:cs typeface="Google Sans" panose="020B0604020202020204" charset="0"/>
              </a:rPr>
              <a:t>and tag </a:t>
            </a:r>
            <a:r>
              <a:rPr lang="en-US" sz="3500" dirty="0">
                <a:solidFill>
                  <a:srgbClr val="2B82FB"/>
                </a:solidFill>
                <a:latin typeface="Google Sans" panose="020B0604020202020204" charset="0"/>
                <a:ea typeface="Google Sans" panose="020B0604020202020204" charset="0"/>
                <a:cs typeface="Google Sans" panose="020B0604020202020204" charset="0"/>
              </a:rPr>
              <a:t>@NSTiwari21 @GDGVizag</a:t>
            </a:r>
            <a:endParaRPr lang="en-US" sz="3500" b="1" dirty="0">
              <a:solidFill>
                <a:srgbClr val="2B82FB"/>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dirty="0">
              <a:solidFill>
                <a:schemeClr val="tx1"/>
              </a:solidFill>
              <a:latin typeface="Google Sans" panose="020B0604020202020204" charset="0"/>
              <a:ea typeface="Google Sans" panose="020B0604020202020204" charset="0"/>
              <a:cs typeface="Google Sans" panose="020B0604020202020204" charset="0"/>
            </a:endParaRPr>
          </a:p>
          <a:p>
            <a:pPr algn="just">
              <a:buSzPct val="80000"/>
            </a:pPr>
            <a:endParaRPr lang="en-US"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dirty="0">
              <a:solidFill>
                <a:schemeClr val="tx1"/>
              </a:solidFill>
              <a:latin typeface="Google Sans" panose="020B0604020202020204" charset="0"/>
              <a:ea typeface="Google Sans" panose="020B0604020202020204" charset="0"/>
              <a:cs typeface="Google Sans" panose="020B0604020202020204" charset="0"/>
            </a:endParaRPr>
          </a:p>
          <a:p>
            <a:pPr marL="0" lvl="0" indent="0" algn="just" rtl="0">
              <a:spcBef>
                <a:spcPts val="0"/>
              </a:spcBef>
              <a:spcAft>
                <a:spcPts val="0"/>
              </a:spcAft>
              <a:buSzPts val="4000"/>
              <a:buNone/>
            </a:pPr>
            <a:endParaRPr lang="en-US"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b="1" dirty="0">
              <a:latin typeface="Calibri" panose="020F0502020204030204" pitchFamily="34" charset="0"/>
              <a:cs typeface="Calibri" panose="020F0502020204030204" pitchFamily="34" charset="0"/>
            </a:endParaRPr>
          </a:p>
        </p:txBody>
      </p:sp>
      <p:sp>
        <p:nvSpPr>
          <p:cNvPr id="4" name="AutoShape 4" descr="Overview of (GCP) Google Cloud Platform Services">
            <a:extLst>
              <a:ext uri="{FF2B5EF4-FFF2-40B4-BE49-F238E27FC236}">
                <a16:creationId xmlns:a16="http://schemas.microsoft.com/office/drawing/2014/main" id="{A7FAB35A-7487-F2D6-B26F-F6E1A63AD503}"/>
              </a:ext>
            </a:extLst>
          </p:cNvPr>
          <p:cNvSpPr>
            <a:spLocks noChangeAspect="1" noChangeArrowheads="1"/>
          </p:cNvSpPr>
          <p:nvPr/>
        </p:nvSpPr>
        <p:spPr bwMode="auto">
          <a:xfrm>
            <a:off x="12039600"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8" name="Picture 7">
            <a:extLst>
              <a:ext uri="{FF2B5EF4-FFF2-40B4-BE49-F238E27FC236}">
                <a16:creationId xmlns:a16="http://schemas.microsoft.com/office/drawing/2014/main" id="{ED59F1FF-B14B-9BB4-5A3F-F72867AD4127}"/>
              </a:ext>
            </a:extLst>
          </p:cNvPr>
          <p:cNvPicPr>
            <a:picLocks noChangeAspect="1"/>
          </p:cNvPicPr>
          <p:nvPr/>
        </p:nvPicPr>
        <p:blipFill>
          <a:blip r:embed="rId3"/>
          <a:stretch>
            <a:fillRect/>
          </a:stretch>
        </p:blipFill>
        <p:spPr>
          <a:xfrm>
            <a:off x="1260599" y="2782346"/>
            <a:ext cx="3190992" cy="3190992"/>
          </a:xfrm>
          <a:prstGeom prst="rect">
            <a:avLst/>
          </a:prstGeom>
        </p:spPr>
      </p:pic>
      <p:sp>
        <p:nvSpPr>
          <p:cNvPr id="10" name="Rectangle: Rounded Corners 9">
            <a:extLst>
              <a:ext uri="{FF2B5EF4-FFF2-40B4-BE49-F238E27FC236}">
                <a16:creationId xmlns:a16="http://schemas.microsoft.com/office/drawing/2014/main" id="{6BC04355-C4DC-5007-26D5-9FDA2DFBB8D3}"/>
              </a:ext>
            </a:extLst>
          </p:cNvPr>
          <p:cNvSpPr/>
          <p:nvPr/>
        </p:nvSpPr>
        <p:spPr>
          <a:xfrm>
            <a:off x="1260599" y="7020632"/>
            <a:ext cx="12299283" cy="951571"/>
          </a:xfrm>
          <a:prstGeom prst="roundRect">
            <a:avLst/>
          </a:prstGeom>
          <a:solidFill>
            <a:srgbClr val="DEE0E2"/>
          </a:solidFill>
          <a:ln>
            <a:solidFill>
              <a:srgbClr val="DEE0E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3000" dirty="0">
                <a:solidFill>
                  <a:schemeClr val="bg2">
                    <a:lumMod val="25000"/>
                  </a:schemeClr>
                </a:solidFill>
                <a:latin typeface="Google Sans" panose="020B0604020202020204"/>
                <a:ea typeface="Google Sans" panose="020B0604020202020204"/>
                <a:cs typeface="Google Sans" panose="020B0604020202020204"/>
              </a:rPr>
              <a:t>E.g. A cool lion with sunglasses driving a roofless car in space.</a:t>
            </a:r>
            <a:endParaRPr lang="en-IN" sz="3000" dirty="0">
              <a:solidFill>
                <a:schemeClr val="bg2">
                  <a:lumMod val="25000"/>
                </a:schemeClr>
              </a:solidFill>
              <a:latin typeface="Google Sans" panose="020B0604020202020204"/>
              <a:ea typeface="Google Sans" panose="020B0604020202020204"/>
              <a:cs typeface="Google Sans" panose="020B0604020202020204"/>
            </a:endParaRPr>
          </a:p>
        </p:txBody>
      </p:sp>
    </p:spTree>
    <p:extLst>
      <p:ext uri="{BB962C8B-B14F-4D97-AF65-F5344CB8AC3E}">
        <p14:creationId xmlns:p14="http://schemas.microsoft.com/office/powerpoint/2010/main" val="25336680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9">
          <a:extLst>
            <a:ext uri="{FF2B5EF4-FFF2-40B4-BE49-F238E27FC236}">
              <a16:creationId xmlns:a16="http://schemas.microsoft.com/office/drawing/2014/main" id="{6D6F15CD-6BF8-BBD7-BF57-1F3EFCCCA9A3}"/>
            </a:ext>
          </a:extLst>
        </p:cNvPr>
        <p:cNvGrpSpPr/>
        <p:nvPr/>
      </p:nvGrpSpPr>
      <p:grpSpPr>
        <a:xfrm>
          <a:off x="0" y="0"/>
          <a:ext cx="0" cy="0"/>
          <a:chOff x="0" y="0"/>
          <a:chExt cx="0" cy="0"/>
        </a:xfrm>
      </p:grpSpPr>
      <p:sp>
        <p:nvSpPr>
          <p:cNvPr id="160" name="Google Shape;160;p23">
            <a:extLst>
              <a:ext uri="{FF2B5EF4-FFF2-40B4-BE49-F238E27FC236}">
                <a16:creationId xmlns:a16="http://schemas.microsoft.com/office/drawing/2014/main" id="{FD19DF18-B947-2EA1-5DF2-EEF12F90D437}"/>
              </a:ext>
            </a:extLst>
          </p:cNvPr>
          <p:cNvSpPr txBox="1">
            <a:spLocks noGrp="1"/>
          </p:cNvSpPr>
          <p:nvPr>
            <p:ph type="title"/>
          </p:nvPr>
        </p:nvSpPr>
        <p:spPr>
          <a:xfrm>
            <a:off x="890492" y="451618"/>
            <a:ext cx="21862800" cy="181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5400" dirty="0">
                <a:solidFill>
                  <a:srgbClr val="2B82FB"/>
                </a:solidFill>
              </a:rPr>
              <a:t>Gemma</a:t>
            </a:r>
            <a:endParaRPr sz="5400" dirty="0">
              <a:solidFill>
                <a:srgbClr val="2B82FB"/>
              </a:solidFill>
            </a:endParaRPr>
          </a:p>
        </p:txBody>
      </p:sp>
      <p:sp>
        <p:nvSpPr>
          <p:cNvPr id="162" name="Google Shape;162;p23">
            <a:extLst>
              <a:ext uri="{FF2B5EF4-FFF2-40B4-BE49-F238E27FC236}">
                <a16:creationId xmlns:a16="http://schemas.microsoft.com/office/drawing/2014/main" id="{BD4BC145-53BB-A38D-C595-B1C6D11C6391}"/>
              </a:ext>
            </a:extLst>
          </p:cNvPr>
          <p:cNvSpPr txBox="1">
            <a:spLocks noGrp="1"/>
          </p:cNvSpPr>
          <p:nvPr>
            <p:ph type="body" idx="1"/>
          </p:nvPr>
        </p:nvSpPr>
        <p:spPr>
          <a:xfrm>
            <a:off x="890492" y="1813918"/>
            <a:ext cx="22603010" cy="10993264"/>
          </a:xfrm>
          <a:prstGeom prst="rect">
            <a:avLst/>
          </a:prstGeom>
        </p:spPr>
        <p:txBody>
          <a:bodyPr spcFirstLastPara="1" wrap="square" lIns="91425" tIns="91425" rIns="91425" bIns="91425" anchor="t" anchorCtr="0">
            <a:noAutofit/>
          </a:bodyPr>
          <a:lstStyle/>
          <a:p>
            <a:pPr marL="571500" indent="-571500" algn="just">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Gemma is a family of lightweight, state-of-the-art open models built from research and technology used to create Google Gemini models. </a:t>
            </a:r>
          </a:p>
          <a:p>
            <a:pPr indent="-457200" algn="just">
              <a:buSzPct val="80000"/>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indent="-457200" algn="just">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They are text-to-text, decoder-only large language models, available in English, with open weights, pre-trained variants, and instruction-tuned variants.</a:t>
            </a:r>
          </a:p>
          <a:p>
            <a:pPr indent="-457200" algn="just">
              <a:buSzPct val="80000"/>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indent="-457200" algn="just">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Gemma is available in two variants – Gemma 2B and Gemma 7B on Vertex AI and Hugging Face.</a:t>
            </a: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571500" indent="-571500"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indent="-457200" algn="just"/>
            <a:endParaRPr lang="en-US" sz="3200" b="1" dirty="0">
              <a:latin typeface="Calibri" panose="020F0502020204030204" pitchFamily="34" charset="0"/>
              <a:cs typeface="Calibri" panose="020F0502020204030204" pitchFamily="34" charset="0"/>
            </a:endParaRPr>
          </a:p>
        </p:txBody>
      </p:sp>
      <p:pic>
        <p:nvPicPr>
          <p:cNvPr id="1026" name="Picture 2" descr="Hugging Face - Current Openings">
            <a:extLst>
              <a:ext uri="{FF2B5EF4-FFF2-40B4-BE49-F238E27FC236}">
                <a16:creationId xmlns:a16="http://schemas.microsoft.com/office/drawing/2014/main" id="{A384E826-8939-40BB-DFAA-8010CE507D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12992" y="7561339"/>
            <a:ext cx="2143125" cy="214312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Building Open Models Responsibly in the Gemini Era | Google Open Source Blog">
            <a:extLst>
              <a:ext uri="{FF2B5EF4-FFF2-40B4-BE49-F238E27FC236}">
                <a16:creationId xmlns:a16="http://schemas.microsoft.com/office/drawing/2014/main" id="{1E18B398-F441-7F24-5AB7-AA9C278B422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14116" y="7185102"/>
            <a:ext cx="5791200" cy="28956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C0B8D7FA-0D44-052D-CFEA-22FC67DFCEEF}"/>
              </a:ext>
            </a:extLst>
          </p:cNvPr>
          <p:cNvPicPr>
            <a:picLocks noChangeAspect="1"/>
          </p:cNvPicPr>
          <p:nvPr/>
        </p:nvPicPr>
        <p:blipFill>
          <a:blip r:embed="rId5"/>
          <a:stretch>
            <a:fillRect/>
          </a:stretch>
        </p:blipFill>
        <p:spPr>
          <a:xfrm>
            <a:off x="11572970" y="7029369"/>
            <a:ext cx="2753193" cy="2895600"/>
          </a:xfrm>
          <a:prstGeom prst="rect">
            <a:avLst/>
          </a:prstGeom>
        </p:spPr>
      </p:pic>
    </p:spTree>
    <p:extLst>
      <p:ext uri="{BB962C8B-B14F-4D97-AF65-F5344CB8AC3E}">
        <p14:creationId xmlns:p14="http://schemas.microsoft.com/office/powerpoint/2010/main" val="10185280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9">
          <a:extLst>
            <a:ext uri="{FF2B5EF4-FFF2-40B4-BE49-F238E27FC236}">
              <a16:creationId xmlns:a16="http://schemas.microsoft.com/office/drawing/2014/main" id="{6D6F15CD-6BF8-BBD7-BF57-1F3EFCCCA9A3}"/>
            </a:ext>
          </a:extLst>
        </p:cNvPr>
        <p:cNvGrpSpPr/>
        <p:nvPr/>
      </p:nvGrpSpPr>
      <p:grpSpPr>
        <a:xfrm>
          <a:off x="0" y="0"/>
          <a:ext cx="0" cy="0"/>
          <a:chOff x="0" y="0"/>
          <a:chExt cx="0" cy="0"/>
        </a:xfrm>
      </p:grpSpPr>
      <p:sp>
        <p:nvSpPr>
          <p:cNvPr id="160" name="Google Shape;160;p23">
            <a:extLst>
              <a:ext uri="{FF2B5EF4-FFF2-40B4-BE49-F238E27FC236}">
                <a16:creationId xmlns:a16="http://schemas.microsoft.com/office/drawing/2014/main" id="{FD19DF18-B947-2EA1-5DF2-EEF12F90D437}"/>
              </a:ext>
            </a:extLst>
          </p:cNvPr>
          <p:cNvSpPr txBox="1">
            <a:spLocks noGrp="1"/>
          </p:cNvSpPr>
          <p:nvPr>
            <p:ph type="title"/>
          </p:nvPr>
        </p:nvSpPr>
        <p:spPr>
          <a:xfrm>
            <a:off x="890492" y="451618"/>
            <a:ext cx="21862800" cy="181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5400" dirty="0">
                <a:solidFill>
                  <a:srgbClr val="2B82FB"/>
                </a:solidFill>
              </a:rPr>
              <a:t>PaliGemma</a:t>
            </a:r>
            <a:endParaRPr sz="5400" dirty="0">
              <a:solidFill>
                <a:srgbClr val="2B82FB"/>
              </a:solidFill>
            </a:endParaRPr>
          </a:p>
        </p:txBody>
      </p:sp>
      <p:sp>
        <p:nvSpPr>
          <p:cNvPr id="162" name="Google Shape;162;p23">
            <a:extLst>
              <a:ext uri="{FF2B5EF4-FFF2-40B4-BE49-F238E27FC236}">
                <a16:creationId xmlns:a16="http://schemas.microsoft.com/office/drawing/2014/main" id="{BD4BC145-53BB-A38D-C595-B1C6D11C6391}"/>
              </a:ext>
            </a:extLst>
          </p:cNvPr>
          <p:cNvSpPr txBox="1">
            <a:spLocks noGrp="1"/>
          </p:cNvSpPr>
          <p:nvPr>
            <p:ph type="body" idx="1"/>
          </p:nvPr>
        </p:nvSpPr>
        <p:spPr>
          <a:xfrm>
            <a:off x="890492" y="1813918"/>
            <a:ext cx="22603010" cy="10993264"/>
          </a:xfrm>
          <a:prstGeom prst="rect">
            <a:avLst/>
          </a:prstGeom>
        </p:spPr>
        <p:txBody>
          <a:bodyPr spcFirstLastPara="1" wrap="square" lIns="91425" tIns="91425" rIns="91425" bIns="91425" anchor="t" anchorCtr="0">
            <a:noAutofit/>
          </a:bodyPr>
          <a:lstStyle/>
          <a:p>
            <a:pPr marL="571500" indent="-571500" algn="just">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PaliGemma is a light-weight open Vision Language Model based on the SigLIP vision model for vision capabilities and Gemma as the language model.</a:t>
            </a:r>
          </a:p>
          <a:p>
            <a:pPr marL="571500" indent="-571500" algn="just">
              <a:buSzPct val="80000"/>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571500" indent="-571500" algn="just">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It can take input images and text as input and can answer questions about images, image captioning, object detection, and more.</a:t>
            </a:r>
          </a:p>
          <a:p>
            <a:pPr marL="571500" indent="-571500" algn="just">
              <a:buSzPct val="80000"/>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571500" indent="-571500" algn="just">
              <a:buSzPct val="80000"/>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571500" indent="-571500"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indent="-457200" algn="just"/>
            <a:endParaRPr lang="en-US" sz="3200" b="1" dirty="0">
              <a:latin typeface="Calibri" panose="020F0502020204030204" pitchFamily="34" charset="0"/>
              <a:cs typeface="Calibri" panose="020F0502020204030204" pitchFamily="34" charset="0"/>
            </a:endParaRPr>
          </a:p>
        </p:txBody>
      </p:sp>
      <p:pic>
        <p:nvPicPr>
          <p:cNvPr id="2" name="Picture 2" descr="PaliGemma – Google's Cutting-Edge Open Vision Language Model">
            <a:extLst>
              <a:ext uri="{FF2B5EF4-FFF2-40B4-BE49-F238E27FC236}">
                <a16:creationId xmlns:a16="http://schemas.microsoft.com/office/drawing/2014/main" id="{245228A1-DCB9-8058-A390-A9099D69B9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20723" y="5572821"/>
            <a:ext cx="9419063" cy="52982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57732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9">
          <a:extLst>
            <a:ext uri="{FF2B5EF4-FFF2-40B4-BE49-F238E27FC236}">
              <a16:creationId xmlns:a16="http://schemas.microsoft.com/office/drawing/2014/main" id="{6D6F15CD-6BF8-BBD7-BF57-1F3EFCCCA9A3}"/>
            </a:ext>
          </a:extLst>
        </p:cNvPr>
        <p:cNvGrpSpPr/>
        <p:nvPr/>
      </p:nvGrpSpPr>
      <p:grpSpPr>
        <a:xfrm>
          <a:off x="0" y="0"/>
          <a:ext cx="0" cy="0"/>
          <a:chOff x="0" y="0"/>
          <a:chExt cx="0" cy="0"/>
        </a:xfrm>
      </p:grpSpPr>
      <p:sp>
        <p:nvSpPr>
          <p:cNvPr id="160" name="Google Shape;160;p23">
            <a:extLst>
              <a:ext uri="{FF2B5EF4-FFF2-40B4-BE49-F238E27FC236}">
                <a16:creationId xmlns:a16="http://schemas.microsoft.com/office/drawing/2014/main" id="{FD19DF18-B947-2EA1-5DF2-EEF12F90D437}"/>
              </a:ext>
            </a:extLst>
          </p:cNvPr>
          <p:cNvSpPr txBox="1">
            <a:spLocks noGrp="1"/>
          </p:cNvSpPr>
          <p:nvPr>
            <p:ph type="title"/>
          </p:nvPr>
        </p:nvSpPr>
        <p:spPr>
          <a:xfrm>
            <a:off x="890492" y="451618"/>
            <a:ext cx="21862800" cy="181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5400" dirty="0">
                <a:solidFill>
                  <a:srgbClr val="2B82FB"/>
                </a:solidFill>
              </a:rPr>
              <a:t>Hands-on: Zero-shot Object Detection with PaliGemma</a:t>
            </a:r>
            <a:endParaRPr sz="5400" dirty="0">
              <a:solidFill>
                <a:srgbClr val="2B82FB"/>
              </a:solidFill>
            </a:endParaRPr>
          </a:p>
        </p:txBody>
      </p:sp>
      <p:sp>
        <p:nvSpPr>
          <p:cNvPr id="162" name="Google Shape;162;p23">
            <a:extLst>
              <a:ext uri="{FF2B5EF4-FFF2-40B4-BE49-F238E27FC236}">
                <a16:creationId xmlns:a16="http://schemas.microsoft.com/office/drawing/2014/main" id="{BD4BC145-53BB-A38D-C595-B1C6D11C6391}"/>
              </a:ext>
            </a:extLst>
          </p:cNvPr>
          <p:cNvSpPr txBox="1">
            <a:spLocks noGrp="1"/>
          </p:cNvSpPr>
          <p:nvPr>
            <p:ph type="body" idx="1"/>
          </p:nvPr>
        </p:nvSpPr>
        <p:spPr>
          <a:xfrm>
            <a:off x="890492" y="1813918"/>
            <a:ext cx="22603010" cy="10993264"/>
          </a:xfrm>
          <a:prstGeom prst="rect">
            <a:avLst/>
          </a:prstGeom>
        </p:spPr>
        <p:txBody>
          <a:bodyPr spcFirstLastPara="1" wrap="square" lIns="91425" tIns="91425" rIns="91425" bIns="91425" anchor="t" anchorCtr="0">
            <a:noAutofit/>
          </a:bodyPr>
          <a:lstStyle/>
          <a:p>
            <a:pPr marL="571500" indent="-571500" algn="just">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Upload the </a:t>
            </a:r>
            <a:r>
              <a:rPr lang="en-US" sz="3200" b="1" dirty="0" err="1">
                <a:solidFill>
                  <a:srgbClr val="2B82FB"/>
                </a:solidFill>
                <a:latin typeface="Courier New" panose="02070309020205020404" pitchFamily="49" charset="0"/>
                <a:ea typeface="Google Sans" panose="020B0604020202020204" charset="0"/>
                <a:cs typeface="Courier New" panose="02070309020205020404" pitchFamily="49" charset="0"/>
              </a:rPr>
              <a:t>Zero_Shot_Object_Detection_using_PaliGemma.ipynb</a:t>
            </a:r>
            <a:r>
              <a:rPr lang="en-US" sz="3200" dirty="0">
                <a:solidFill>
                  <a:schemeClr val="tx1"/>
                </a:solidFill>
                <a:latin typeface="Google Sans" panose="020B0604020202020204" charset="0"/>
                <a:ea typeface="Google Sans" panose="020B0604020202020204" charset="0"/>
                <a:cs typeface="Google Sans" panose="020B0604020202020204" charset="0"/>
              </a:rPr>
              <a:t> notebook on Google Colab and run the cells by following the instructions.</a:t>
            </a:r>
          </a:p>
          <a:p>
            <a:pPr marL="571500" indent="-571500" algn="just">
              <a:buSzPct val="80000"/>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571500" indent="-571500"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indent="-457200" algn="just"/>
            <a:endParaRPr lang="en-US" sz="3200" b="1" dirty="0">
              <a:latin typeface="Calibri" panose="020F0502020204030204" pitchFamily="34" charset="0"/>
              <a:cs typeface="Calibri" panose="020F0502020204030204" pitchFamily="34" charset="0"/>
            </a:endParaRPr>
          </a:p>
        </p:txBody>
      </p:sp>
      <p:pic>
        <p:nvPicPr>
          <p:cNvPr id="2052" name="Picture 4">
            <a:extLst>
              <a:ext uri="{FF2B5EF4-FFF2-40B4-BE49-F238E27FC236}">
                <a16:creationId xmlns:a16="http://schemas.microsoft.com/office/drawing/2014/main" id="{64C7541E-E7A8-532B-3A63-C54EC9F49E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500" y="4859828"/>
            <a:ext cx="10745472" cy="6447283"/>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3" name="Rectangle: Rounded Corners 2">
            <a:extLst>
              <a:ext uri="{FF2B5EF4-FFF2-40B4-BE49-F238E27FC236}">
                <a16:creationId xmlns:a16="http://schemas.microsoft.com/office/drawing/2014/main" id="{E6F2B771-E225-7DEE-54EE-A55AE0B3B5EA}"/>
              </a:ext>
            </a:extLst>
          </p:cNvPr>
          <p:cNvSpPr/>
          <p:nvPr/>
        </p:nvSpPr>
        <p:spPr>
          <a:xfrm>
            <a:off x="4532355" y="3821839"/>
            <a:ext cx="4123321" cy="713678"/>
          </a:xfrm>
          <a:prstGeom prst="roundRect">
            <a:avLst/>
          </a:prstGeom>
          <a:solidFill>
            <a:srgbClr val="FAD1CE"/>
          </a:solid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EA4335"/>
                </a:solidFill>
              </a:rPr>
              <a:t>Prompt: Detect car</a:t>
            </a:r>
            <a:endParaRPr lang="en-IN" sz="2800" dirty="0">
              <a:solidFill>
                <a:srgbClr val="EA4335"/>
              </a:solidFill>
            </a:endParaRPr>
          </a:p>
        </p:txBody>
      </p:sp>
      <p:pic>
        <p:nvPicPr>
          <p:cNvPr id="2054" name="Picture 6">
            <a:extLst>
              <a:ext uri="{FF2B5EF4-FFF2-40B4-BE49-F238E27FC236}">
                <a16:creationId xmlns:a16="http://schemas.microsoft.com/office/drawing/2014/main" id="{B3007AD1-4049-D6CD-4497-C6D7C19D1D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748030" y="4870979"/>
            <a:ext cx="10745473" cy="644728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5" name="Rectangle: Rounded Corners 4">
            <a:extLst>
              <a:ext uri="{FF2B5EF4-FFF2-40B4-BE49-F238E27FC236}">
                <a16:creationId xmlns:a16="http://schemas.microsoft.com/office/drawing/2014/main" id="{F9760BE1-E921-5835-1A50-609572069C2F}"/>
              </a:ext>
            </a:extLst>
          </p:cNvPr>
          <p:cNvSpPr/>
          <p:nvPr/>
        </p:nvSpPr>
        <p:spPr>
          <a:xfrm>
            <a:off x="15915696" y="3821839"/>
            <a:ext cx="4123321" cy="713678"/>
          </a:xfrm>
          <a:prstGeom prst="roundRect">
            <a:avLst/>
          </a:prstGeom>
          <a:solidFill>
            <a:srgbClr val="FAD1CE"/>
          </a:solid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EA4335"/>
                </a:solidFill>
              </a:rPr>
              <a:t>Output</a:t>
            </a:r>
            <a:endParaRPr lang="en-IN" sz="2800" dirty="0">
              <a:solidFill>
                <a:srgbClr val="EA4335"/>
              </a:solidFill>
            </a:endParaRPr>
          </a:p>
        </p:txBody>
      </p:sp>
    </p:spTree>
    <p:extLst>
      <p:ext uri="{BB962C8B-B14F-4D97-AF65-F5344CB8AC3E}">
        <p14:creationId xmlns:p14="http://schemas.microsoft.com/office/powerpoint/2010/main" val="39949861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2" name="Google Shape;232;p31"/>
          <p:cNvSpPr txBox="1">
            <a:spLocks noGrp="1"/>
          </p:cNvSpPr>
          <p:nvPr>
            <p:ph type="title"/>
          </p:nvPr>
        </p:nvSpPr>
        <p:spPr>
          <a:xfrm>
            <a:off x="4480303" y="6054976"/>
            <a:ext cx="12287100" cy="344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2B82FB"/>
                </a:solidFill>
              </a:rPr>
              <a:t>Examples built with Gemini &amp; Gemma</a:t>
            </a:r>
            <a:endParaRPr dirty="0">
              <a:solidFill>
                <a:srgbClr val="2B82FB"/>
              </a:solidFill>
            </a:endParaRPr>
          </a:p>
        </p:txBody>
      </p:sp>
    </p:spTree>
    <p:extLst>
      <p:ext uri="{BB962C8B-B14F-4D97-AF65-F5344CB8AC3E}">
        <p14:creationId xmlns:p14="http://schemas.microsoft.com/office/powerpoint/2010/main" val="37723069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9">
          <a:extLst>
            <a:ext uri="{FF2B5EF4-FFF2-40B4-BE49-F238E27FC236}">
              <a16:creationId xmlns:a16="http://schemas.microsoft.com/office/drawing/2014/main" id="{9E76380D-FEE7-22D5-36BC-625C583D509B}"/>
            </a:ext>
          </a:extLst>
        </p:cNvPr>
        <p:cNvGrpSpPr/>
        <p:nvPr/>
      </p:nvGrpSpPr>
      <p:grpSpPr>
        <a:xfrm>
          <a:off x="0" y="0"/>
          <a:ext cx="0" cy="0"/>
          <a:chOff x="0" y="0"/>
          <a:chExt cx="0" cy="0"/>
        </a:xfrm>
      </p:grpSpPr>
      <p:sp>
        <p:nvSpPr>
          <p:cNvPr id="160" name="Google Shape;160;p23">
            <a:extLst>
              <a:ext uri="{FF2B5EF4-FFF2-40B4-BE49-F238E27FC236}">
                <a16:creationId xmlns:a16="http://schemas.microsoft.com/office/drawing/2014/main" id="{3FABD3F5-6CCA-71FF-EF5F-DA87FCA685BA}"/>
              </a:ext>
            </a:extLst>
          </p:cNvPr>
          <p:cNvSpPr txBox="1">
            <a:spLocks noGrp="1"/>
          </p:cNvSpPr>
          <p:nvPr>
            <p:ph type="title"/>
          </p:nvPr>
        </p:nvSpPr>
        <p:spPr>
          <a:xfrm>
            <a:off x="890492" y="451618"/>
            <a:ext cx="21862800" cy="181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5400" dirty="0">
                <a:solidFill>
                  <a:srgbClr val="2B82FB"/>
                </a:solidFill>
              </a:rPr>
              <a:t>💊 </a:t>
            </a:r>
            <a:r>
              <a:rPr lang="en-US" sz="5400" dirty="0" err="1">
                <a:solidFill>
                  <a:srgbClr val="2B82FB"/>
                </a:solidFill>
              </a:rPr>
              <a:t>PharmaScan</a:t>
            </a:r>
            <a:r>
              <a:rPr lang="en-US" sz="5400" dirty="0">
                <a:solidFill>
                  <a:srgbClr val="2B82FB"/>
                </a:solidFill>
              </a:rPr>
              <a:t> : Extract medicine details using Gemini</a:t>
            </a:r>
            <a:endParaRPr sz="5400" dirty="0">
              <a:solidFill>
                <a:srgbClr val="2B82FB"/>
              </a:solidFill>
            </a:endParaRPr>
          </a:p>
        </p:txBody>
      </p:sp>
      <p:sp>
        <p:nvSpPr>
          <p:cNvPr id="162" name="Google Shape;162;p23">
            <a:extLst>
              <a:ext uri="{FF2B5EF4-FFF2-40B4-BE49-F238E27FC236}">
                <a16:creationId xmlns:a16="http://schemas.microsoft.com/office/drawing/2014/main" id="{ADE228F9-5042-B3F5-556A-1575191EDAD0}"/>
              </a:ext>
            </a:extLst>
          </p:cNvPr>
          <p:cNvSpPr txBox="1">
            <a:spLocks noGrp="1"/>
          </p:cNvSpPr>
          <p:nvPr>
            <p:ph type="body" idx="1"/>
          </p:nvPr>
        </p:nvSpPr>
        <p:spPr>
          <a:xfrm>
            <a:off x="12192000" y="2035246"/>
            <a:ext cx="10177346" cy="10993264"/>
          </a:xfrm>
          <a:prstGeom prst="rect">
            <a:avLst/>
          </a:prstGeom>
        </p:spPr>
        <p:txBody>
          <a:bodyPr spcFirstLastPara="1" wrap="square" lIns="91425" tIns="91425" rIns="91425" bIns="91425" anchor="t" anchorCtr="0">
            <a:noAutofit/>
          </a:bodyPr>
          <a:lstStyle/>
          <a:p>
            <a:pPr marL="0" indent="0" algn="just">
              <a:buSzPct val="80000"/>
              <a:buNone/>
            </a:pPr>
            <a:r>
              <a:rPr lang="en-US" sz="3200" dirty="0" err="1">
                <a:solidFill>
                  <a:schemeClr val="tx1"/>
                </a:solidFill>
                <a:latin typeface="Google Sans" panose="020B0604020202020204" charset="0"/>
                <a:ea typeface="Google Sans" panose="020B0604020202020204" charset="0"/>
                <a:cs typeface="Google Sans" panose="020B0604020202020204" charset="0"/>
              </a:rPr>
              <a:t>PharmaScan</a:t>
            </a:r>
            <a:r>
              <a:rPr lang="en-US" sz="3200" dirty="0">
                <a:solidFill>
                  <a:schemeClr val="tx1"/>
                </a:solidFill>
                <a:latin typeface="Google Sans" panose="020B0604020202020204" charset="0"/>
                <a:ea typeface="Google Sans" panose="020B0604020202020204" charset="0"/>
                <a:cs typeface="Google Sans" panose="020B0604020202020204" charset="0"/>
              </a:rPr>
              <a:t> is an Android application that leverages the Gemini Pro Vision model to identify medicines and provide their details such as usage, dosage, diagnosis, etc. on the go.</a:t>
            </a: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r>
              <a:rPr lang="en-US" sz="3200" dirty="0">
                <a:solidFill>
                  <a:schemeClr val="tx1"/>
                </a:solidFill>
                <a:latin typeface="Google Sans" panose="020B0604020202020204" charset="0"/>
                <a:ea typeface="Google Sans" panose="020B0604020202020204" charset="0"/>
                <a:cs typeface="Google Sans" panose="020B0604020202020204" charset="0"/>
              </a:rPr>
              <a:t>Check out on GitHub:</a:t>
            </a:r>
          </a:p>
          <a:p>
            <a:pPr marL="0" indent="0" algn="just">
              <a:buSzPct val="80000"/>
              <a:buNone/>
            </a:pPr>
            <a:r>
              <a:rPr lang="en-US" sz="3200" dirty="0">
                <a:solidFill>
                  <a:srgbClr val="2B82FB"/>
                </a:solidFill>
                <a:latin typeface="Google Sans" panose="020B0604020202020204" charset="0"/>
                <a:ea typeface="Google Sans" panose="020B0604020202020204" charset="0"/>
                <a:cs typeface="Google Sans" panose="020B0604020202020204" charset="0"/>
                <a:hlinkClick r:id="rId3">
                  <a:extLst>
                    <a:ext uri="{A12FA001-AC4F-418D-AE19-62706E023703}">
                      <ahyp:hlinkClr xmlns:ahyp="http://schemas.microsoft.com/office/drawing/2018/hyperlinkcolor" val="tx"/>
                    </a:ext>
                  </a:extLst>
                </a:hlinkClick>
              </a:rPr>
              <a:t>https://github.com/NSTiwari/Medicine-Scan-with-Gemini</a:t>
            </a: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marL="0" indent="0" algn="just">
              <a:buSzPct val="80000"/>
              <a:buNone/>
            </a:pPr>
            <a:r>
              <a:rPr lang="en-US" sz="3200" dirty="0">
                <a:solidFill>
                  <a:schemeClr val="tx1"/>
                </a:solidFill>
                <a:latin typeface="Google Sans" panose="020B0604020202020204" charset="0"/>
                <a:ea typeface="Google Sans" panose="020B0604020202020204" charset="0"/>
                <a:cs typeface="Google Sans" panose="020B0604020202020204" charset="0"/>
              </a:rPr>
              <a:t>Try it on Hugging Face 🤗:</a:t>
            </a:r>
          </a:p>
          <a:p>
            <a:pPr marL="0" indent="0" algn="just">
              <a:buSzPct val="80000"/>
              <a:buNone/>
            </a:pPr>
            <a:r>
              <a:rPr lang="en-US" sz="3200" dirty="0">
                <a:solidFill>
                  <a:srgbClr val="2B82FB"/>
                </a:solidFill>
                <a:latin typeface="Google Sans" panose="020B0604020202020204" charset="0"/>
                <a:ea typeface="Google Sans" panose="020B0604020202020204" charset="0"/>
                <a:cs typeface="Google Sans" panose="020B0604020202020204" charset="0"/>
                <a:hlinkClick r:id="rId4">
                  <a:extLst>
                    <a:ext uri="{A12FA001-AC4F-418D-AE19-62706E023703}">
                      <ahyp:hlinkClr xmlns:ahyp="http://schemas.microsoft.com/office/drawing/2018/hyperlinkcolor" val="tx"/>
                    </a:ext>
                  </a:extLst>
                </a:hlinkClick>
              </a:rPr>
              <a:t>https://huggingface.co/spaces/Aashi/Medicine-Prescription-with-Gemini</a:t>
            </a: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marL="0" indent="0" algn="just">
              <a:buSzPct val="80000"/>
              <a:buNone/>
            </a:pPr>
            <a:r>
              <a:rPr lang="en-US" sz="3200" dirty="0">
                <a:solidFill>
                  <a:schemeClr val="tx1"/>
                </a:solidFill>
                <a:latin typeface="Google Sans" panose="020B0604020202020204" charset="0"/>
                <a:ea typeface="Google Sans" panose="020B0604020202020204" charset="0"/>
                <a:cs typeface="Google Sans" panose="020B0604020202020204" charset="0"/>
              </a:rPr>
              <a:t>Watch the complete demo on YouTube:</a:t>
            </a:r>
          </a:p>
          <a:p>
            <a:pPr marL="0" indent="0" algn="just">
              <a:buSzPct val="80000"/>
              <a:buNone/>
            </a:pPr>
            <a:r>
              <a:rPr lang="en-US" sz="3200" dirty="0">
                <a:solidFill>
                  <a:srgbClr val="2B82FB"/>
                </a:solidFill>
                <a:latin typeface="Google Sans" panose="020B0604020202020204" charset="0"/>
                <a:ea typeface="Google Sans" panose="020B0604020202020204" charset="0"/>
                <a:cs typeface="Google Sans" panose="020B0604020202020204" charset="0"/>
                <a:hlinkClick r:id="rId5">
                  <a:extLst>
                    <a:ext uri="{A12FA001-AC4F-418D-AE19-62706E023703}">
                      <ahyp:hlinkClr xmlns:ahyp="http://schemas.microsoft.com/office/drawing/2018/hyperlinkcolor" val="tx"/>
                    </a:ext>
                  </a:extLst>
                </a:hlinkClick>
              </a:rPr>
              <a:t>https://www.youtube.com/watch?v=Q06ABLwFGTQ</a:t>
            </a: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571500" indent="-571500"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indent="-457200" algn="just"/>
            <a:endParaRPr lang="en-US" sz="3200" b="1" dirty="0">
              <a:latin typeface="Calibri" panose="020F0502020204030204" pitchFamily="34" charset="0"/>
              <a:cs typeface="Calibri" panose="020F0502020204030204" pitchFamily="34" charset="0"/>
            </a:endParaRPr>
          </a:p>
        </p:txBody>
      </p:sp>
      <p:pic>
        <p:nvPicPr>
          <p:cNvPr id="3074" name="Picture 2" descr="No alt text provided for this image">
            <a:extLst>
              <a:ext uri="{FF2B5EF4-FFF2-40B4-BE49-F238E27FC236}">
                <a16:creationId xmlns:a16="http://schemas.microsoft.com/office/drawing/2014/main" id="{7389F541-AFBF-2858-B58A-F1EB8D17C6B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45405" y="1800011"/>
            <a:ext cx="5229638" cy="10992627"/>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60392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9">
          <a:extLst>
            <a:ext uri="{FF2B5EF4-FFF2-40B4-BE49-F238E27FC236}">
              <a16:creationId xmlns:a16="http://schemas.microsoft.com/office/drawing/2014/main" id="{3DB3E9C7-6967-458B-C2F4-D9CFC8D1D1A5}"/>
            </a:ext>
          </a:extLst>
        </p:cNvPr>
        <p:cNvGrpSpPr/>
        <p:nvPr/>
      </p:nvGrpSpPr>
      <p:grpSpPr>
        <a:xfrm>
          <a:off x="0" y="0"/>
          <a:ext cx="0" cy="0"/>
          <a:chOff x="0" y="0"/>
          <a:chExt cx="0" cy="0"/>
        </a:xfrm>
      </p:grpSpPr>
      <p:sp>
        <p:nvSpPr>
          <p:cNvPr id="160" name="Google Shape;160;p23">
            <a:extLst>
              <a:ext uri="{FF2B5EF4-FFF2-40B4-BE49-F238E27FC236}">
                <a16:creationId xmlns:a16="http://schemas.microsoft.com/office/drawing/2014/main" id="{EE1E65B1-A677-C97F-6EA7-C2BC56E20E6C}"/>
              </a:ext>
            </a:extLst>
          </p:cNvPr>
          <p:cNvSpPr txBox="1">
            <a:spLocks noGrp="1"/>
          </p:cNvSpPr>
          <p:nvPr>
            <p:ph type="title"/>
          </p:nvPr>
        </p:nvSpPr>
        <p:spPr>
          <a:xfrm>
            <a:off x="890492" y="451618"/>
            <a:ext cx="21862800" cy="181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400" dirty="0">
                <a:solidFill>
                  <a:srgbClr val="2B82FB"/>
                </a:solidFill>
              </a:rPr>
              <a:t>   		 </a:t>
            </a:r>
            <a:r>
              <a:rPr lang="en-US" sz="3600" dirty="0">
                <a:solidFill>
                  <a:srgbClr val="2B82FB"/>
                </a:solidFill>
              </a:rPr>
              <a:t>*The project was featured on the official handle of Google Developer Expert*</a:t>
            </a:r>
            <a:endParaRPr sz="4400" dirty="0">
              <a:solidFill>
                <a:srgbClr val="2B82FB"/>
              </a:solidFill>
            </a:endParaRPr>
          </a:p>
        </p:txBody>
      </p:sp>
      <p:sp>
        <p:nvSpPr>
          <p:cNvPr id="162" name="Google Shape;162;p23">
            <a:extLst>
              <a:ext uri="{FF2B5EF4-FFF2-40B4-BE49-F238E27FC236}">
                <a16:creationId xmlns:a16="http://schemas.microsoft.com/office/drawing/2014/main" id="{AF1859B7-6381-B28C-5B23-460AB763FD1B}"/>
              </a:ext>
            </a:extLst>
          </p:cNvPr>
          <p:cNvSpPr txBox="1">
            <a:spLocks noGrp="1"/>
          </p:cNvSpPr>
          <p:nvPr>
            <p:ph type="body" idx="1"/>
          </p:nvPr>
        </p:nvSpPr>
        <p:spPr>
          <a:xfrm>
            <a:off x="890492" y="1813918"/>
            <a:ext cx="22603010" cy="10993264"/>
          </a:xfrm>
          <a:prstGeom prst="rect">
            <a:avLst/>
          </a:prstGeom>
        </p:spPr>
        <p:txBody>
          <a:bodyPr spcFirstLastPara="1" wrap="square" lIns="91425" tIns="91425" rIns="91425" bIns="91425" anchor="t" anchorCtr="0">
            <a:noAutofit/>
          </a:bodyPr>
          <a:lstStyle/>
          <a:p>
            <a:pPr marL="0" indent="0" algn="just">
              <a:buSzPct val="80000"/>
              <a:buNone/>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571500" indent="-571500"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indent="-457200" algn="just"/>
            <a:endParaRPr lang="en-US" sz="3200" b="1"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3E6DA8DD-568C-9A6A-A15B-0443A4B518F5}"/>
              </a:ext>
            </a:extLst>
          </p:cNvPr>
          <p:cNvPicPr>
            <a:picLocks noChangeAspect="1"/>
          </p:cNvPicPr>
          <p:nvPr/>
        </p:nvPicPr>
        <p:blipFill>
          <a:blip r:embed="rId3"/>
          <a:stretch>
            <a:fillRect/>
          </a:stretch>
        </p:blipFill>
        <p:spPr>
          <a:xfrm>
            <a:off x="1630708" y="1976681"/>
            <a:ext cx="9770784" cy="10076683"/>
          </a:xfrm>
          <a:prstGeom prst="rect">
            <a:avLst/>
          </a:prstGeom>
        </p:spPr>
      </p:pic>
      <p:pic>
        <p:nvPicPr>
          <p:cNvPr id="5" name="Picture 4">
            <a:extLst>
              <a:ext uri="{FF2B5EF4-FFF2-40B4-BE49-F238E27FC236}">
                <a16:creationId xmlns:a16="http://schemas.microsoft.com/office/drawing/2014/main" id="{5E85784C-9DA1-3D89-5893-B21150FE6DF0}"/>
              </a:ext>
            </a:extLst>
          </p:cNvPr>
          <p:cNvPicPr>
            <a:picLocks noChangeAspect="1"/>
          </p:cNvPicPr>
          <p:nvPr/>
        </p:nvPicPr>
        <p:blipFill>
          <a:blip r:embed="rId4"/>
          <a:stretch>
            <a:fillRect/>
          </a:stretch>
        </p:blipFill>
        <p:spPr>
          <a:xfrm>
            <a:off x="12865113" y="1976681"/>
            <a:ext cx="9164767" cy="10076683"/>
          </a:xfrm>
          <a:prstGeom prst="rect">
            <a:avLst/>
          </a:prstGeom>
        </p:spPr>
      </p:pic>
    </p:spTree>
    <p:extLst>
      <p:ext uri="{BB962C8B-B14F-4D97-AF65-F5344CB8AC3E}">
        <p14:creationId xmlns:p14="http://schemas.microsoft.com/office/powerpoint/2010/main" val="35211256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9">
          <a:extLst>
            <a:ext uri="{FF2B5EF4-FFF2-40B4-BE49-F238E27FC236}">
              <a16:creationId xmlns:a16="http://schemas.microsoft.com/office/drawing/2014/main" id="{6CA70246-B388-D7BA-9736-C0FBB7FDF3E1}"/>
            </a:ext>
          </a:extLst>
        </p:cNvPr>
        <p:cNvGrpSpPr/>
        <p:nvPr/>
      </p:nvGrpSpPr>
      <p:grpSpPr>
        <a:xfrm>
          <a:off x="0" y="0"/>
          <a:ext cx="0" cy="0"/>
          <a:chOff x="0" y="0"/>
          <a:chExt cx="0" cy="0"/>
        </a:xfrm>
      </p:grpSpPr>
      <p:sp>
        <p:nvSpPr>
          <p:cNvPr id="160" name="Google Shape;160;p23">
            <a:extLst>
              <a:ext uri="{FF2B5EF4-FFF2-40B4-BE49-F238E27FC236}">
                <a16:creationId xmlns:a16="http://schemas.microsoft.com/office/drawing/2014/main" id="{A1AE7F84-0843-7FDA-ED10-AB450D8B2BAC}"/>
              </a:ext>
            </a:extLst>
          </p:cNvPr>
          <p:cNvSpPr txBox="1">
            <a:spLocks noGrp="1"/>
          </p:cNvSpPr>
          <p:nvPr>
            <p:ph type="title"/>
          </p:nvPr>
        </p:nvSpPr>
        <p:spPr>
          <a:xfrm>
            <a:off x="890492" y="451618"/>
            <a:ext cx="21862800" cy="181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5400" dirty="0">
                <a:solidFill>
                  <a:srgbClr val="2B82FB"/>
                </a:solidFill>
              </a:rPr>
              <a:t>🧑‍🌾 </a:t>
            </a:r>
            <a:r>
              <a:rPr lang="en-US" sz="5400" dirty="0" err="1">
                <a:solidFill>
                  <a:srgbClr val="2B82FB"/>
                </a:solidFill>
              </a:rPr>
              <a:t>FarmScan</a:t>
            </a:r>
            <a:r>
              <a:rPr lang="en-US" sz="5400" dirty="0">
                <a:solidFill>
                  <a:srgbClr val="2B82FB"/>
                </a:solidFill>
              </a:rPr>
              <a:t> : Farmer’s Digital Assistance built with Gemini</a:t>
            </a:r>
            <a:endParaRPr sz="5400" dirty="0">
              <a:solidFill>
                <a:srgbClr val="2B82FB"/>
              </a:solidFill>
            </a:endParaRPr>
          </a:p>
        </p:txBody>
      </p:sp>
      <p:sp>
        <p:nvSpPr>
          <p:cNvPr id="162" name="Google Shape;162;p23">
            <a:extLst>
              <a:ext uri="{FF2B5EF4-FFF2-40B4-BE49-F238E27FC236}">
                <a16:creationId xmlns:a16="http://schemas.microsoft.com/office/drawing/2014/main" id="{43AAB0A8-88C1-7875-899E-5E1A0A9764D7}"/>
              </a:ext>
            </a:extLst>
          </p:cNvPr>
          <p:cNvSpPr txBox="1">
            <a:spLocks noGrp="1"/>
          </p:cNvSpPr>
          <p:nvPr>
            <p:ph type="body" idx="1"/>
          </p:nvPr>
        </p:nvSpPr>
        <p:spPr>
          <a:xfrm>
            <a:off x="11870215" y="2722736"/>
            <a:ext cx="9775902" cy="10993264"/>
          </a:xfrm>
          <a:prstGeom prst="rect">
            <a:avLst/>
          </a:prstGeom>
        </p:spPr>
        <p:txBody>
          <a:bodyPr spcFirstLastPara="1" wrap="square" lIns="91425" tIns="91425" rIns="91425" bIns="91425" anchor="t" anchorCtr="0">
            <a:noAutofit/>
          </a:bodyPr>
          <a:lstStyle/>
          <a:p>
            <a:pPr marL="0" indent="0" algn="just">
              <a:buSzPct val="80000"/>
              <a:buNone/>
            </a:pPr>
            <a:r>
              <a:rPr lang="en-US" sz="3200" dirty="0" err="1">
                <a:solidFill>
                  <a:schemeClr val="tx1"/>
                </a:solidFill>
                <a:latin typeface="Google Sans" panose="020B0604020202020204" charset="0"/>
                <a:ea typeface="Google Sans" panose="020B0604020202020204" charset="0"/>
                <a:cs typeface="Google Sans" panose="020B0604020202020204" charset="0"/>
              </a:rPr>
              <a:t>FarmScan</a:t>
            </a:r>
            <a:r>
              <a:rPr lang="en-US" sz="3200" dirty="0">
                <a:solidFill>
                  <a:schemeClr val="tx1"/>
                </a:solidFill>
                <a:latin typeface="Google Sans" panose="020B0604020202020204" charset="0"/>
                <a:ea typeface="Google Sans" panose="020B0604020202020204" charset="0"/>
                <a:cs typeface="Google Sans" panose="020B0604020202020204" charset="0"/>
              </a:rPr>
              <a:t> is an implementation of the Google Pro Vision model API on Android to recognize the freshness of fruits/vegetables, their approximate market value, shelf life, and a lot more insights to help farms plan the cultivation/selling of crops better.</a:t>
            </a: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r>
              <a:rPr lang="en-US" sz="3200" dirty="0">
                <a:solidFill>
                  <a:schemeClr val="tx1"/>
                </a:solidFill>
                <a:latin typeface="Google Sans" panose="020B0604020202020204" charset="0"/>
                <a:ea typeface="Google Sans" panose="020B0604020202020204" charset="0"/>
                <a:cs typeface="Google Sans" panose="020B0604020202020204" charset="0"/>
              </a:rPr>
              <a:t>Check out on GitHub:</a:t>
            </a:r>
          </a:p>
          <a:p>
            <a:pPr marL="0" indent="0" algn="just">
              <a:buSzPct val="80000"/>
              <a:buNone/>
            </a:pPr>
            <a:r>
              <a:rPr lang="en-US" sz="3200" dirty="0">
                <a:solidFill>
                  <a:srgbClr val="2B82FB"/>
                </a:solidFill>
                <a:latin typeface="Google Sans" panose="020B0604020202020204" charset="0"/>
                <a:ea typeface="Google Sans" panose="020B0604020202020204" charset="0"/>
                <a:cs typeface="Google Sans" panose="020B0604020202020204" charset="0"/>
                <a:hlinkClick r:id="rId3">
                  <a:extLst>
                    <a:ext uri="{A12FA001-AC4F-418D-AE19-62706E023703}">
                      <ahyp:hlinkClr xmlns:ahyp="http://schemas.microsoft.com/office/drawing/2018/hyperlinkcolor" val="tx"/>
                    </a:ext>
                  </a:extLst>
                </a:hlinkClick>
              </a:rPr>
              <a:t>https://github.com/NSTiwari/FarmScan-using-Gemini</a:t>
            </a: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marL="0" indent="0" algn="just">
              <a:buSzPct val="80000"/>
              <a:buNone/>
            </a:pPr>
            <a:r>
              <a:rPr lang="en-US" sz="3200" dirty="0">
                <a:solidFill>
                  <a:schemeClr val="tx1"/>
                </a:solidFill>
                <a:latin typeface="Google Sans" panose="020B0604020202020204" charset="0"/>
                <a:ea typeface="Google Sans" panose="020B0604020202020204" charset="0"/>
                <a:cs typeface="Google Sans" panose="020B0604020202020204" charset="0"/>
              </a:rPr>
              <a:t>Try it on Hugging Face 🤗:</a:t>
            </a:r>
          </a:p>
          <a:p>
            <a:pPr marL="0" indent="0" algn="just">
              <a:buSzPct val="80000"/>
              <a:buNone/>
            </a:pPr>
            <a:r>
              <a:rPr lang="en-US" sz="3200" dirty="0">
                <a:solidFill>
                  <a:srgbClr val="2B82FB"/>
                </a:solidFill>
                <a:latin typeface="Google Sans" panose="020B0604020202020204" charset="0"/>
                <a:ea typeface="Google Sans" panose="020B0604020202020204" charset="0"/>
                <a:cs typeface="Google Sans" panose="020B0604020202020204" charset="0"/>
                <a:hlinkClick r:id="rId4">
                  <a:extLst>
                    <a:ext uri="{A12FA001-AC4F-418D-AE19-62706E023703}">
                      <ahyp:hlinkClr xmlns:ahyp="http://schemas.microsoft.com/office/drawing/2018/hyperlinkcolor" val="tx"/>
                    </a:ext>
                  </a:extLst>
                </a:hlinkClick>
              </a:rPr>
              <a:t>https://huggingface.co/spaces/Aashi/FarmScan</a:t>
            </a: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571500" indent="-571500"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indent="-457200" algn="just"/>
            <a:endParaRPr lang="en-US" sz="3200" b="1" dirty="0">
              <a:latin typeface="Calibri" panose="020F0502020204030204" pitchFamily="34" charset="0"/>
              <a:cs typeface="Calibri" panose="020F0502020204030204" pitchFamily="34" charset="0"/>
            </a:endParaRPr>
          </a:p>
        </p:txBody>
      </p:sp>
      <p:pic>
        <p:nvPicPr>
          <p:cNvPr id="2050" name="Picture 2" descr="Image preview">
            <a:extLst>
              <a:ext uri="{FF2B5EF4-FFF2-40B4-BE49-F238E27FC236}">
                <a16:creationId xmlns:a16="http://schemas.microsoft.com/office/drawing/2014/main" id="{3CF2B6C7-FA91-90DF-3663-EEE8F5F435A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71629" y="1743075"/>
            <a:ext cx="5105400" cy="10229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4664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3"/>
          <p:cNvSpPr txBox="1">
            <a:spLocks noGrp="1"/>
          </p:cNvSpPr>
          <p:nvPr>
            <p:ph type="title"/>
          </p:nvPr>
        </p:nvSpPr>
        <p:spPr>
          <a:xfrm>
            <a:off x="1260600" y="1061192"/>
            <a:ext cx="21862800" cy="181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7200" dirty="0"/>
              <a:t>$</a:t>
            </a:r>
            <a:r>
              <a:rPr lang="en-US" sz="7200" dirty="0" err="1"/>
              <a:t>whoami</a:t>
            </a:r>
            <a:endParaRPr sz="7200" dirty="0"/>
          </a:p>
        </p:txBody>
      </p:sp>
      <p:sp>
        <p:nvSpPr>
          <p:cNvPr id="162" name="Google Shape;162;p23"/>
          <p:cNvSpPr txBox="1">
            <a:spLocks noGrp="1"/>
          </p:cNvSpPr>
          <p:nvPr>
            <p:ph type="body" idx="1"/>
          </p:nvPr>
        </p:nvSpPr>
        <p:spPr>
          <a:xfrm>
            <a:off x="1260600" y="2880692"/>
            <a:ext cx="22603010" cy="10010117"/>
          </a:xfrm>
          <a:prstGeom prst="rect">
            <a:avLst/>
          </a:prstGeom>
        </p:spPr>
        <p:txBody>
          <a:bodyPr spcFirstLastPara="1" wrap="square" lIns="91425" tIns="91425" rIns="91425" bIns="91425" anchor="t" anchorCtr="0">
            <a:noAutofit/>
          </a:bodyPr>
          <a:lstStyle/>
          <a:p>
            <a:r>
              <a:rPr lang="en-US" sz="4800" dirty="0">
                <a:solidFill>
                  <a:schemeClr val="tx1"/>
                </a:solidFill>
                <a:latin typeface="Calibri" panose="020F0502020204030204" pitchFamily="34" charset="0"/>
                <a:ea typeface="Google Sans" panose="020B0604020202020204" charset="0"/>
                <a:cs typeface="Calibri" panose="020F0502020204030204" pitchFamily="34" charset="0"/>
              </a:rPr>
              <a:t> Software Engineer at LTIMindtree</a:t>
            </a:r>
          </a:p>
          <a:p>
            <a:r>
              <a:rPr lang="en-US" sz="4800" dirty="0">
                <a:solidFill>
                  <a:schemeClr val="tx1"/>
                </a:solidFill>
                <a:latin typeface="Calibri" panose="020F0502020204030204" pitchFamily="34" charset="0"/>
                <a:ea typeface="Google Sans" panose="020B0604020202020204" charset="0"/>
                <a:cs typeface="Calibri" panose="020F0502020204030204" pitchFamily="34" charset="0"/>
              </a:rPr>
              <a:t> Google Developer Expert in Machine Learning</a:t>
            </a:r>
          </a:p>
          <a:p>
            <a:r>
              <a:rPr lang="en-US" sz="4800" dirty="0">
                <a:solidFill>
                  <a:schemeClr val="tx1"/>
                </a:solidFill>
                <a:latin typeface="Calibri" panose="020F0502020204030204" pitchFamily="34" charset="0"/>
                <a:ea typeface="Google Sans" panose="020B0604020202020204" charset="0"/>
                <a:cs typeface="Calibri" panose="020F0502020204030204" pitchFamily="34" charset="0"/>
              </a:rPr>
              <a:t> Technical speaker; talks across India and South East Asia</a:t>
            </a:r>
          </a:p>
          <a:p>
            <a:r>
              <a:rPr lang="en-US" sz="4800" dirty="0">
                <a:solidFill>
                  <a:schemeClr val="tx1"/>
                </a:solidFill>
                <a:latin typeface="Calibri" panose="020F0502020204030204" pitchFamily="34" charset="0"/>
                <a:ea typeface="Google Sans" panose="020B0604020202020204" charset="0"/>
                <a:cs typeface="Calibri" panose="020F0502020204030204" pitchFamily="34" charset="0"/>
              </a:rPr>
              <a:t> Contributor to Google Dev Library</a:t>
            </a:r>
          </a:p>
          <a:p>
            <a:r>
              <a:rPr lang="en-US" sz="4800" dirty="0">
                <a:solidFill>
                  <a:schemeClr val="tx1"/>
                </a:solidFill>
                <a:latin typeface="Calibri" panose="020F0502020204030204" pitchFamily="34" charset="0"/>
                <a:ea typeface="Google Sans" panose="020B0604020202020204" charset="0"/>
                <a:cs typeface="Calibri" panose="020F0502020204030204" pitchFamily="34" charset="0"/>
              </a:rPr>
              <a:t> Love writing blogs on AI/ML</a:t>
            </a:r>
          </a:p>
          <a:p>
            <a:pPr lvl="0" algn="just"/>
            <a:endParaRPr lang="en-US" sz="4800" dirty="0">
              <a:latin typeface="Calibri" panose="020F0502020204030204" pitchFamily="34" charset="0"/>
              <a:ea typeface="Google Sans" panose="020B0604020202020204" charset="0"/>
              <a:cs typeface="Calibri" panose="020F0502020204030204" pitchFamily="34" charset="0"/>
            </a:endParaRPr>
          </a:p>
          <a:p>
            <a:pPr lvl="0" algn="just"/>
            <a:endParaRPr lang="en-US" sz="4800" dirty="0">
              <a:latin typeface="Calibri" panose="020F0502020204030204" pitchFamily="34" charset="0"/>
              <a:ea typeface="Google Sans" panose="020B0604020202020204" charset="0"/>
              <a:cs typeface="Calibri" panose="020F0502020204030204" pitchFamily="34" charset="0"/>
            </a:endParaRPr>
          </a:p>
          <a:p>
            <a:pPr marL="457200" lvl="0" indent="-482600" algn="just" rtl="0">
              <a:spcBef>
                <a:spcPts val="0"/>
              </a:spcBef>
              <a:spcAft>
                <a:spcPts val="0"/>
              </a:spcAft>
              <a:buSzPts val="4000"/>
              <a:buChar char="●"/>
            </a:pPr>
            <a:endParaRPr lang="en-US" sz="4800" dirty="0">
              <a:solidFill>
                <a:schemeClr val="accent3"/>
              </a:solidFill>
              <a:latin typeface="Calibri" panose="020F0502020204030204" pitchFamily="34" charset="0"/>
              <a:ea typeface="Google Sans" panose="020B0604020202020204" charset="0"/>
              <a:cs typeface="Calibri" panose="020F0502020204030204" pitchFamily="34" charset="0"/>
            </a:endParaRPr>
          </a:p>
          <a:p>
            <a:pPr marL="0" lvl="0" indent="0" algn="just" rtl="0">
              <a:spcBef>
                <a:spcPts val="0"/>
              </a:spcBef>
              <a:spcAft>
                <a:spcPts val="0"/>
              </a:spcAft>
              <a:buSzPts val="4000"/>
              <a:buNone/>
            </a:pPr>
            <a:endParaRPr sz="4800" dirty="0">
              <a:latin typeface="Calibri" panose="020F0502020204030204" pitchFamily="34" charset="0"/>
              <a:ea typeface="Google Sans" panose="020B0604020202020204" charset="0"/>
              <a:cs typeface="Calibri" panose="020F0502020204030204" pitchFamily="34" charset="0"/>
            </a:endParaRPr>
          </a:p>
        </p:txBody>
      </p:sp>
    </p:spTree>
    <p:extLst>
      <p:ext uri="{BB962C8B-B14F-4D97-AF65-F5344CB8AC3E}">
        <p14:creationId xmlns:p14="http://schemas.microsoft.com/office/powerpoint/2010/main" val="20701379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9">
          <a:extLst>
            <a:ext uri="{FF2B5EF4-FFF2-40B4-BE49-F238E27FC236}">
              <a16:creationId xmlns:a16="http://schemas.microsoft.com/office/drawing/2014/main" id="{6CA70246-B388-D7BA-9736-C0FBB7FDF3E1}"/>
            </a:ext>
          </a:extLst>
        </p:cNvPr>
        <p:cNvGrpSpPr/>
        <p:nvPr/>
      </p:nvGrpSpPr>
      <p:grpSpPr>
        <a:xfrm>
          <a:off x="0" y="0"/>
          <a:ext cx="0" cy="0"/>
          <a:chOff x="0" y="0"/>
          <a:chExt cx="0" cy="0"/>
        </a:xfrm>
      </p:grpSpPr>
      <p:sp>
        <p:nvSpPr>
          <p:cNvPr id="160" name="Google Shape;160;p23">
            <a:extLst>
              <a:ext uri="{FF2B5EF4-FFF2-40B4-BE49-F238E27FC236}">
                <a16:creationId xmlns:a16="http://schemas.microsoft.com/office/drawing/2014/main" id="{A1AE7F84-0843-7FDA-ED10-AB450D8B2BAC}"/>
              </a:ext>
            </a:extLst>
          </p:cNvPr>
          <p:cNvSpPr txBox="1">
            <a:spLocks noGrp="1"/>
          </p:cNvSpPr>
          <p:nvPr>
            <p:ph type="title"/>
          </p:nvPr>
        </p:nvSpPr>
        <p:spPr>
          <a:xfrm>
            <a:off x="890492" y="451618"/>
            <a:ext cx="21862800" cy="181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800" dirty="0">
                <a:solidFill>
                  <a:srgbClr val="2B82FB"/>
                </a:solidFill>
              </a:rPr>
              <a:t>🧪 </a:t>
            </a:r>
            <a:r>
              <a:rPr lang="en-US" sz="4800" dirty="0" err="1">
                <a:solidFill>
                  <a:srgbClr val="2B82FB"/>
                </a:solidFill>
              </a:rPr>
              <a:t>SciGemma</a:t>
            </a:r>
            <a:r>
              <a:rPr lang="en-US" sz="4800" dirty="0">
                <a:solidFill>
                  <a:srgbClr val="2B82FB"/>
                </a:solidFill>
              </a:rPr>
              <a:t> : An end-to-end pipeline to deploy Gemma on Android</a:t>
            </a:r>
            <a:endParaRPr sz="4800" dirty="0">
              <a:solidFill>
                <a:srgbClr val="2B82FB"/>
              </a:solidFill>
            </a:endParaRPr>
          </a:p>
        </p:txBody>
      </p:sp>
      <p:pic>
        <p:nvPicPr>
          <p:cNvPr id="2050" name="Picture 2">
            <a:extLst>
              <a:ext uri="{FF2B5EF4-FFF2-40B4-BE49-F238E27FC236}">
                <a16:creationId xmlns:a16="http://schemas.microsoft.com/office/drawing/2014/main" id="{6638036A-D6ED-40F3-7685-6A574E71E8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0" y="1714500"/>
            <a:ext cx="18288000" cy="10287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4118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9">
          <a:extLst>
            <a:ext uri="{FF2B5EF4-FFF2-40B4-BE49-F238E27FC236}">
              <a16:creationId xmlns:a16="http://schemas.microsoft.com/office/drawing/2014/main" id="{6CA70246-B388-D7BA-9736-C0FBB7FDF3E1}"/>
            </a:ext>
          </a:extLst>
        </p:cNvPr>
        <p:cNvGrpSpPr/>
        <p:nvPr/>
      </p:nvGrpSpPr>
      <p:grpSpPr>
        <a:xfrm>
          <a:off x="0" y="0"/>
          <a:ext cx="0" cy="0"/>
          <a:chOff x="0" y="0"/>
          <a:chExt cx="0" cy="0"/>
        </a:xfrm>
      </p:grpSpPr>
      <p:sp>
        <p:nvSpPr>
          <p:cNvPr id="160" name="Google Shape;160;p23">
            <a:extLst>
              <a:ext uri="{FF2B5EF4-FFF2-40B4-BE49-F238E27FC236}">
                <a16:creationId xmlns:a16="http://schemas.microsoft.com/office/drawing/2014/main" id="{A1AE7F84-0843-7FDA-ED10-AB450D8B2BAC}"/>
              </a:ext>
            </a:extLst>
          </p:cNvPr>
          <p:cNvSpPr txBox="1">
            <a:spLocks noGrp="1"/>
          </p:cNvSpPr>
          <p:nvPr>
            <p:ph type="title"/>
          </p:nvPr>
        </p:nvSpPr>
        <p:spPr>
          <a:xfrm>
            <a:off x="890492" y="451618"/>
            <a:ext cx="21862800" cy="181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800" dirty="0">
                <a:solidFill>
                  <a:srgbClr val="2B82FB"/>
                </a:solidFill>
              </a:rPr>
              <a:t>🧪 </a:t>
            </a:r>
            <a:r>
              <a:rPr lang="en-US" sz="4800" dirty="0" err="1">
                <a:solidFill>
                  <a:srgbClr val="2B82FB"/>
                </a:solidFill>
              </a:rPr>
              <a:t>SciGemma</a:t>
            </a:r>
            <a:r>
              <a:rPr lang="en-US" sz="4800" dirty="0">
                <a:solidFill>
                  <a:srgbClr val="2B82FB"/>
                </a:solidFill>
              </a:rPr>
              <a:t> : An end-to-end pipeline to deploy Gemma on Android</a:t>
            </a:r>
            <a:endParaRPr sz="4800" dirty="0">
              <a:solidFill>
                <a:srgbClr val="2B82FB"/>
              </a:solidFill>
            </a:endParaRPr>
          </a:p>
        </p:txBody>
      </p:sp>
      <p:pic>
        <p:nvPicPr>
          <p:cNvPr id="2" name="Picture 2">
            <a:extLst>
              <a:ext uri="{FF2B5EF4-FFF2-40B4-BE49-F238E27FC236}">
                <a16:creationId xmlns:a16="http://schemas.microsoft.com/office/drawing/2014/main" id="{4A7FE304-B4CB-FFA7-47EF-C9BE221D46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26623" y="1758775"/>
            <a:ext cx="4815934" cy="10198449"/>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162;p23">
            <a:extLst>
              <a:ext uri="{FF2B5EF4-FFF2-40B4-BE49-F238E27FC236}">
                <a16:creationId xmlns:a16="http://schemas.microsoft.com/office/drawing/2014/main" id="{FDB2D1BC-1F7A-4B75-E789-B85370CCF171}"/>
              </a:ext>
            </a:extLst>
          </p:cNvPr>
          <p:cNvSpPr txBox="1">
            <a:spLocks noGrp="1"/>
          </p:cNvSpPr>
          <p:nvPr>
            <p:ph type="body" idx="1"/>
          </p:nvPr>
        </p:nvSpPr>
        <p:spPr>
          <a:xfrm>
            <a:off x="10353649" y="1312725"/>
            <a:ext cx="12194116" cy="11444270"/>
          </a:xfrm>
          <a:prstGeom prst="rect">
            <a:avLst/>
          </a:prstGeom>
        </p:spPr>
        <p:txBody>
          <a:bodyPr spcFirstLastPara="1" wrap="square" lIns="91425" tIns="91425" rIns="91425" bIns="91425" anchor="t" anchorCtr="0">
            <a:noAutofit/>
          </a:bodyPr>
          <a:lstStyle/>
          <a:p>
            <a:pPr marL="0" indent="0" algn="just">
              <a:buSzPct val="80000"/>
              <a:buNone/>
            </a:pPr>
            <a:r>
              <a:rPr lang="en-US" sz="3200" dirty="0" err="1">
                <a:solidFill>
                  <a:schemeClr val="tx1"/>
                </a:solidFill>
                <a:latin typeface="Google Sans" panose="020B0604020202020204" charset="0"/>
                <a:ea typeface="Google Sans" panose="020B0604020202020204" charset="0"/>
                <a:cs typeface="Google Sans" panose="020B0604020202020204" charset="0"/>
              </a:rPr>
              <a:t>SciGemma</a:t>
            </a:r>
            <a:r>
              <a:rPr lang="en-US" sz="3200" dirty="0">
                <a:solidFill>
                  <a:schemeClr val="tx1"/>
                </a:solidFill>
                <a:latin typeface="Google Sans" panose="020B0604020202020204" charset="0"/>
                <a:ea typeface="Google Sans" panose="020B0604020202020204" charset="0"/>
                <a:cs typeface="Google Sans" panose="020B0604020202020204" charset="0"/>
              </a:rPr>
              <a:t> is an Android app that leverages the Gemma model's on-device capabilities. </a:t>
            </a: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r>
              <a:rPr lang="en-US" sz="3200" dirty="0">
                <a:solidFill>
                  <a:schemeClr val="tx1"/>
                </a:solidFill>
                <a:latin typeface="Google Sans" panose="020B0604020202020204" charset="0"/>
                <a:ea typeface="Google Sans" panose="020B0604020202020204" charset="0"/>
                <a:cs typeface="Google Sans" panose="020B0604020202020204" charset="0"/>
              </a:rPr>
              <a:t>Developed by fine-tuning the Gemma 2B-it model on a custom dataset of Science textbooks, it offers students the convenience of revising their course materials anytime, anywhere, and offline.</a:t>
            </a: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r>
              <a:rPr lang="en-US" sz="3200" dirty="0">
                <a:solidFill>
                  <a:schemeClr val="tx1"/>
                </a:solidFill>
                <a:latin typeface="Google Sans" panose="020B0604020202020204" charset="0"/>
                <a:ea typeface="Google Sans" panose="020B0604020202020204" charset="0"/>
                <a:cs typeface="Google Sans" panose="020B0604020202020204" charset="0"/>
              </a:rPr>
              <a:t>Check out on GitHub:</a:t>
            </a:r>
          </a:p>
          <a:p>
            <a:pPr marL="0" indent="0" algn="just">
              <a:buSzPct val="80000"/>
              <a:buNone/>
            </a:pPr>
            <a:r>
              <a:rPr lang="en-US" sz="3200" dirty="0">
                <a:solidFill>
                  <a:srgbClr val="2B82FB"/>
                </a:solidFill>
                <a:latin typeface="Google Sans" panose="020B0604020202020204" charset="0"/>
                <a:ea typeface="Google Sans" panose="020B0604020202020204" charset="0"/>
                <a:cs typeface="Google Sans" panose="020B0604020202020204" charset="0"/>
                <a:hlinkClick r:id="rId4">
                  <a:extLst>
                    <a:ext uri="{A12FA001-AC4F-418D-AE19-62706E023703}">
                      <ahyp:hlinkClr xmlns:ahyp="http://schemas.microsoft.com/office/drawing/2018/hyperlinkcolor" val="tx"/>
                    </a:ext>
                  </a:extLst>
                </a:hlinkClick>
              </a:rPr>
              <a:t>https://github.com/NSTiwari/Gemma-on-Android</a:t>
            </a: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marL="0" indent="0" algn="just">
              <a:buSzPct val="80000"/>
              <a:buNone/>
            </a:pPr>
            <a:r>
              <a:rPr lang="en-US" sz="3200" dirty="0">
                <a:solidFill>
                  <a:schemeClr val="tx1"/>
                </a:solidFill>
                <a:latin typeface="Google Sans" panose="020B0604020202020204" charset="0"/>
                <a:ea typeface="Google Sans" panose="020B0604020202020204" charset="0"/>
                <a:cs typeface="Google Sans" panose="020B0604020202020204" charset="0"/>
              </a:rPr>
              <a:t>Medium Blogs</a:t>
            </a:r>
          </a:p>
          <a:p>
            <a:pPr marL="0" indent="0" algn="just">
              <a:buSzPct val="80000"/>
              <a:buNone/>
            </a:pPr>
            <a:r>
              <a:rPr lang="en-US" sz="3200" dirty="0">
                <a:solidFill>
                  <a:schemeClr val="tx1"/>
                </a:solidFill>
                <a:latin typeface="Google Sans" panose="020B0604020202020204" charset="0"/>
                <a:ea typeface="Google Sans" panose="020B0604020202020204" charset="0"/>
                <a:cs typeface="Google Sans" panose="020B0604020202020204" charset="0"/>
              </a:rPr>
              <a:t>Part 1: </a:t>
            </a:r>
            <a:r>
              <a:rPr lang="en-US" sz="3200" dirty="0">
                <a:solidFill>
                  <a:srgbClr val="2B82FB"/>
                </a:solidFill>
                <a:latin typeface="Google Sans" panose="020B0604020202020204" charset="0"/>
                <a:ea typeface="Google Sans" panose="020B0604020202020204" charset="0"/>
                <a:cs typeface="Google Sans" panose="020B0604020202020204" charset="0"/>
                <a:hlinkClick r:id="rId5">
                  <a:extLst>
                    <a:ext uri="{A12FA001-AC4F-418D-AE19-62706E023703}">
                      <ahyp:hlinkClr xmlns:ahyp="http://schemas.microsoft.com/office/drawing/2018/hyperlinkcolor" val="tx"/>
                    </a:ext>
                  </a:extLst>
                </a:hlinkClick>
              </a:rPr>
              <a:t>Create custom dataset for Q&amp;A</a:t>
            </a: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marL="0" indent="0" algn="just">
              <a:buSzPct val="80000"/>
              <a:buNone/>
            </a:pPr>
            <a:r>
              <a:rPr lang="en-US" sz="3200" dirty="0">
                <a:solidFill>
                  <a:schemeClr val="tx1"/>
                </a:solidFill>
                <a:latin typeface="Google Sans" panose="020B0604020202020204" charset="0"/>
                <a:ea typeface="Google Sans" panose="020B0604020202020204" charset="0"/>
                <a:cs typeface="Google Sans" panose="020B0604020202020204" charset="0"/>
              </a:rPr>
              <a:t>Part 2: </a:t>
            </a:r>
            <a:r>
              <a:rPr lang="en-US" sz="3200" dirty="0">
                <a:solidFill>
                  <a:srgbClr val="2B82FB"/>
                </a:solidFill>
                <a:latin typeface="Google Sans" panose="020B0604020202020204" charset="0"/>
                <a:ea typeface="Google Sans" panose="020B0604020202020204" charset="0"/>
                <a:cs typeface="Google Sans" panose="020B0604020202020204" charset="0"/>
                <a:hlinkClick r:id="rId6">
                  <a:extLst>
                    <a:ext uri="{A12FA001-AC4F-418D-AE19-62706E023703}">
                      <ahyp:hlinkClr xmlns:ahyp="http://schemas.microsoft.com/office/drawing/2018/hyperlinkcolor" val="tx"/>
                    </a:ext>
                  </a:extLst>
                </a:hlinkClick>
              </a:rPr>
              <a:t>Fine-tune Gemma 2b-it</a:t>
            </a:r>
            <a:endParaRPr lang="en-US" sz="3200" dirty="0">
              <a:solidFill>
                <a:srgbClr val="2B82FB"/>
              </a:solidFill>
              <a:latin typeface="Google Sans" panose="020B0604020202020204" charset="0"/>
              <a:ea typeface="Google Sans" panose="020B0604020202020204" charset="0"/>
              <a:cs typeface="Google Sans" panose="020B0604020202020204" charset="0"/>
              <a:hlinkClick r:id="rId5">
                <a:extLst>
                  <a:ext uri="{A12FA001-AC4F-418D-AE19-62706E023703}">
                    <ahyp:hlinkClr xmlns:ahyp="http://schemas.microsoft.com/office/drawing/2018/hyperlinkcolor" val="tx"/>
                  </a:ext>
                </a:extLst>
              </a:hlinkClick>
            </a:endParaRPr>
          </a:p>
          <a:p>
            <a:pPr marL="0" indent="0" algn="just">
              <a:buSzPct val="80000"/>
              <a:buNone/>
            </a:pPr>
            <a:r>
              <a:rPr lang="en-US" sz="3200" dirty="0">
                <a:solidFill>
                  <a:schemeClr val="tx1"/>
                </a:solidFill>
                <a:latin typeface="Google Sans" panose="020B0604020202020204" charset="0"/>
                <a:ea typeface="Google Sans" panose="020B0604020202020204" charset="0"/>
                <a:cs typeface="Google Sans" panose="020B0604020202020204" charset="0"/>
              </a:rPr>
              <a:t>Part 3: </a:t>
            </a:r>
            <a:r>
              <a:rPr lang="en-US" sz="3200" dirty="0">
                <a:solidFill>
                  <a:srgbClr val="2B82FB"/>
                </a:solidFill>
                <a:latin typeface="Google Sans" panose="020B0604020202020204" charset="0"/>
                <a:ea typeface="Google Sans" panose="020B0604020202020204" charset="0"/>
                <a:cs typeface="Google Sans" panose="020B0604020202020204" charset="0"/>
                <a:hlinkClick r:id="rId7">
                  <a:extLst>
                    <a:ext uri="{A12FA001-AC4F-418D-AE19-62706E023703}">
                      <ahyp:hlinkClr xmlns:ahyp="http://schemas.microsoft.com/office/drawing/2018/hyperlinkcolor" val="tx"/>
                    </a:ext>
                  </a:extLst>
                </a:hlinkClick>
              </a:rPr>
              <a:t>Deploy Gemma on Android</a:t>
            </a: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rgbClr val="2B82FB"/>
              </a:solidFill>
              <a:latin typeface="Google Sans" panose="020B0604020202020204" charset="0"/>
              <a:ea typeface="Google Sans" panose="020B0604020202020204" charset="0"/>
              <a:cs typeface="Google Sans" panose="020B0604020202020204" charset="0"/>
              <a:hlinkClick r:id="rId5">
                <a:extLst>
                  <a:ext uri="{A12FA001-AC4F-418D-AE19-62706E023703}">
                    <ahyp:hlinkClr xmlns:ahyp="http://schemas.microsoft.com/office/drawing/2018/hyperlinkcolor" val="tx"/>
                  </a:ext>
                </a:extLst>
              </a:hlinkClick>
            </a:endParaRPr>
          </a:p>
          <a:p>
            <a:pPr marL="0" indent="0" algn="just">
              <a:buSzPct val="80000"/>
              <a:buNone/>
            </a:pPr>
            <a:r>
              <a:rPr lang="en-US" sz="3200" dirty="0">
                <a:solidFill>
                  <a:schemeClr val="tx1"/>
                </a:solidFill>
                <a:latin typeface="Google Sans" panose="020B0604020202020204" charset="0"/>
                <a:ea typeface="Google Sans" panose="020B0604020202020204" charset="0"/>
                <a:cs typeface="Google Sans" panose="020B0604020202020204" charset="0"/>
              </a:rPr>
              <a:t>Watch the complete demo on YouTube:</a:t>
            </a:r>
          </a:p>
          <a:p>
            <a:pPr marL="0" indent="0" algn="just">
              <a:buSzPct val="80000"/>
              <a:buNone/>
            </a:pPr>
            <a:r>
              <a:rPr lang="en-US" sz="3200" dirty="0">
                <a:solidFill>
                  <a:srgbClr val="2B82FB"/>
                </a:solidFill>
                <a:latin typeface="Google Sans" panose="020B0604020202020204" charset="0"/>
                <a:ea typeface="Google Sans" panose="020B0604020202020204" charset="0"/>
                <a:cs typeface="Google Sans" panose="020B0604020202020204" charset="0"/>
                <a:hlinkClick r:id="rId8">
                  <a:extLst>
                    <a:ext uri="{A12FA001-AC4F-418D-AE19-62706E023703}">
                      <ahyp:hlinkClr xmlns:ahyp="http://schemas.microsoft.com/office/drawing/2018/hyperlinkcolor" val="tx"/>
                    </a:ext>
                  </a:extLst>
                </a:hlinkClick>
              </a:rPr>
              <a:t>https://www.youtube.com/watch?v=T_HDsVHTrwg</a:t>
            </a: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rgbClr val="2B82FB"/>
              </a:solidFill>
              <a:latin typeface="Google Sans" panose="020B0604020202020204" charset="0"/>
              <a:ea typeface="Google Sans" panose="020B0604020202020204" charset="0"/>
              <a:cs typeface="Google Sans" panose="020B0604020202020204" charset="0"/>
              <a:hlinkClick r:id="rId5">
                <a:extLst>
                  <a:ext uri="{A12FA001-AC4F-418D-AE19-62706E023703}">
                    <ahyp:hlinkClr xmlns:ahyp="http://schemas.microsoft.com/office/drawing/2018/hyperlinkcolor" val="tx"/>
                  </a:ext>
                </a:extLst>
              </a:hlinkClick>
            </a:endParaRPr>
          </a:p>
          <a:p>
            <a:pPr marL="0" indent="0" algn="just">
              <a:buSzPct val="80000"/>
              <a:buNone/>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571500" indent="-571500"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indent="-457200" algn="just"/>
            <a:endParaRPr lang="en-US" sz="32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0658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0">
          <a:extLst>
            <a:ext uri="{FF2B5EF4-FFF2-40B4-BE49-F238E27FC236}">
              <a16:creationId xmlns:a16="http://schemas.microsoft.com/office/drawing/2014/main" id="{06EB66A4-F139-1B15-0038-DF9AD58E0C61}"/>
            </a:ext>
          </a:extLst>
        </p:cNvPr>
        <p:cNvGrpSpPr/>
        <p:nvPr/>
      </p:nvGrpSpPr>
      <p:grpSpPr>
        <a:xfrm>
          <a:off x="0" y="0"/>
          <a:ext cx="0" cy="0"/>
          <a:chOff x="0" y="0"/>
          <a:chExt cx="0" cy="0"/>
        </a:xfrm>
      </p:grpSpPr>
      <p:sp>
        <p:nvSpPr>
          <p:cNvPr id="232" name="Google Shape;232;p31">
            <a:extLst>
              <a:ext uri="{FF2B5EF4-FFF2-40B4-BE49-F238E27FC236}">
                <a16:creationId xmlns:a16="http://schemas.microsoft.com/office/drawing/2014/main" id="{EA05B5A9-5BA8-6DDC-4C6D-74B8CB83B45D}"/>
              </a:ext>
            </a:extLst>
          </p:cNvPr>
          <p:cNvSpPr txBox="1">
            <a:spLocks noGrp="1"/>
          </p:cNvSpPr>
          <p:nvPr>
            <p:ph type="title"/>
          </p:nvPr>
        </p:nvSpPr>
        <p:spPr>
          <a:xfrm>
            <a:off x="4480303" y="6054976"/>
            <a:ext cx="12287100" cy="344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2B82FB"/>
                </a:solidFill>
              </a:rPr>
              <a:t>Resources</a:t>
            </a:r>
            <a:endParaRPr dirty="0">
              <a:solidFill>
                <a:srgbClr val="2B82FB"/>
              </a:solidFill>
            </a:endParaRPr>
          </a:p>
        </p:txBody>
      </p:sp>
    </p:spTree>
    <p:extLst>
      <p:ext uri="{BB962C8B-B14F-4D97-AF65-F5344CB8AC3E}">
        <p14:creationId xmlns:p14="http://schemas.microsoft.com/office/powerpoint/2010/main" val="24729156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9">
          <a:extLst>
            <a:ext uri="{FF2B5EF4-FFF2-40B4-BE49-F238E27FC236}">
              <a16:creationId xmlns:a16="http://schemas.microsoft.com/office/drawing/2014/main" id="{F9BA11D5-C327-431B-A88F-73D77AE22A6A}"/>
            </a:ext>
          </a:extLst>
        </p:cNvPr>
        <p:cNvGrpSpPr/>
        <p:nvPr/>
      </p:nvGrpSpPr>
      <p:grpSpPr>
        <a:xfrm>
          <a:off x="0" y="0"/>
          <a:ext cx="0" cy="0"/>
          <a:chOff x="0" y="0"/>
          <a:chExt cx="0" cy="0"/>
        </a:xfrm>
      </p:grpSpPr>
      <p:sp>
        <p:nvSpPr>
          <p:cNvPr id="160" name="Google Shape;160;p23">
            <a:extLst>
              <a:ext uri="{FF2B5EF4-FFF2-40B4-BE49-F238E27FC236}">
                <a16:creationId xmlns:a16="http://schemas.microsoft.com/office/drawing/2014/main" id="{5DC40AE5-4B0B-88D0-717E-5A0B961366F5}"/>
              </a:ext>
            </a:extLst>
          </p:cNvPr>
          <p:cNvSpPr txBox="1">
            <a:spLocks noGrp="1"/>
          </p:cNvSpPr>
          <p:nvPr>
            <p:ph type="title"/>
          </p:nvPr>
        </p:nvSpPr>
        <p:spPr>
          <a:xfrm>
            <a:off x="890492" y="451618"/>
            <a:ext cx="21862800" cy="181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5400" dirty="0">
                <a:solidFill>
                  <a:srgbClr val="2B82FB"/>
                </a:solidFill>
              </a:rPr>
              <a:t>Resources</a:t>
            </a:r>
            <a:endParaRPr sz="5400" dirty="0">
              <a:solidFill>
                <a:srgbClr val="2B82FB"/>
              </a:solidFill>
            </a:endParaRPr>
          </a:p>
        </p:txBody>
      </p:sp>
      <p:sp>
        <p:nvSpPr>
          <p:cNvPr id="162" name="Google Shape;162;p23">
            <a:extLst>
              <a:ext uri="{FF2B5EF4-FFF2-40B4-BE49-F238E27FC236}">
                <a16:creationId xmlns:a16="http://schemas.microsoft.com/office/drawing/2014/main" id="{7A7581BC-15AF-A237-8AA8-2E3AA37206E0}"/>
              </a:ext>
            </a:extLst>
          </p:cNvPr>
          <p:cNvSpPr txBox="1">
            <a:spLocks noGrp="1"/>
          </p:cNvSpPr>
          <p:nvPr>
            <p:ph type="body" idx="1"/>
          </p:nvPr>
        </p:nvSpPr>
        <p:spPr>
          <a:xfrm>
            <a:off x="890492" y="1813918"/>
            <a:ext cx="22603010" cy="10993264"/>
          </a:xfrm>
          <a:prstGeom prst="rect">
            <a:avLst/>
          </a:prstGeom>
        </p:spPr>
        <p:txBody>
          <a:bodyPr spcFirstLastPara="1" wrap="square" lIns="91425" tIns="91425" rIns="91425" bIns="91425" anchor="t" anchorCtr="0">
            <a:noAutofit/>
          </a:bodyPr>
          <a:lstStyle/>
          <a:p>
            <a:pPr indent="-457200" algn="just">
              <a:buSzPct val="80000"/>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indent="-457200" algn="just">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Google AI Studio: </a:t>
            </a:r>
            <a:r>
              <a:rPr lang="en-US" sz="3200" dirty="0">
                <a:solidFill>
                  <a:srgbClr val="2B82FB"/>
                </a:solidFill>
                <a:latin typeface="Google Sans" panose="020B0604020202020204" charset="0"/>
                <a:ea typeface="Google Sans" panose="020B0604020202020204" charset="0"/>
                <a:cs typeface="Google Sans" panose="020B0604020202020204" charset="0"/>
                <a:hlinkClick r:id="rId3">
                  <a:extLst>
                    <a:ext uri="{A12FA001-AC4F-418D-AE19-62706E023703}">
                      <ahyp:hlinkClr xmlns:ahyp="http://schemas.microsoft.com/office/drawing/2018/hyperlinkcolor" val="tx"/>
                    </a:ext>
                  </a:extLst>
                </a:hlinkClick>
              </a:rPr>
              <a:t>https://aistudio.google.com</a:t>
            </a: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indent="-457200" algn="just">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Get started with examples on </a:t>
            </a:r>
            <a:r>
              <a:rPr lang="en-US" sz="3200" dirty="0">
                <a:solidFill>
                  <a:srgbClr val="2B82FB"/>
                </a:solidFill>
                <a:latin typeface="Google Sans" panose="020B0604020202020204" charset="0"/>
                <a:ea typeface="Google Sans" panose="020B0604020202020204" charset="0"/>
                <a:cs typeface="Google Sans" panose="020B0604020202020204" charset="0"/>
                <a:hlinkClick r:id="rId4">
                  <a:extLst>
                    <a:ext uri="{A12FA001-AC4F-418D-AE19-62706E023703}">
                      <ahyp:hlinkClr xmlns:ahyp="http://schemas.microsoft.com/office/drawing/2018/hyperlinkcolor" val="tx"/>
                    </a:ext>
                  </a:extLst>
                </a:hlinkClick>
              </a:rPr>
              <a:t>https://ai.google.dev/examples</a:t>
            </a: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Google AI SDK for JavaScript: </a:t>
            </a:r>
            <a:r>
              <a:rPr lang="en-US" sz="3200" dirty="0">
                <a:solidFill>
                  <a:srgbClr val="2B82FB"/>
                </a:solidFill>
                <a:latin typeface="Google Sans" panose="020B0604020202020204" charset="0"/>
                <a:ea typeface="Google Sans" panose="020B0604020202020204" charset="0"/>
                <a:cs typeface="Google Sans" panose="020B0604020202020204" charset="0"/>
                <a:hlinkClick r:id="rId5">
                  <a:extLst>
                    <a:ext uri="{A12FA001-AC4F-418D-AE19-62706E023703}">
                      <ahyp:hlinkClr xmlns:ahyp="http://schemas.microsoft.com/office/drawing/2018/hyperlinkcolor" val="tx"/>
                    </a:ext>
                  </a:extLst>
                </a:hlinkClick>
              </a:rPr>
              <a:t>https://github.com/google/generative-ai-js</a:t>
            </a: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Getting started with Gemini Nano (on-device): </a:t>
            </a:r>
            <a:r>
              <a:rPr lang="en-US" sz="3200" dirty="0">
                <a:solidFill>
                  <a:srgbClr val="2B82FB"/>
                </a:solidFill>
                <a:latin typeface="Google Sans" panose="020B0604020202020204" charset="0"/>
                <a:ea typeface="Google Sans" panose="020B0604020202020204" charset="0"/>
                <a:cs typeface="Google Sans" panose="020B0604020202020204" charset="0"/>
                <a:hlinkClick r:id="rId6">
                  <a:extLst>
                    <a:ext uri="{A12FA001-AC4F-418D-AE19-62706E023703}">
                      <ahyp:hlinkClr xmlns:ahyp="http://schemas.microsoft.com/office/drawing/2018/hyperlinkcolor" val="tx"/>
                    </a:ext>
                  </a:extLst>
                </a:hlinkClick>
              </a:rPr>
              <a:t>https://ai.google.dev/tutorials/android_aicore?hl=en</a:t>
            </a: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Gemini API: Quickstart with Python: </a:t>
            </a:r>
            <a:r>
              <a:rPr lang="en-US" sz="3200" dirty="0">
                <a:solidFill>
                  <a:srgbClr val="2B82FB"/>
                </a:solidFill>
                <a:latin typeface="Google Sans" panose="020B0604020202020204" charset="0"/>
                <a:ea typeface="Google Sans" panose="020B0604020202020204" charset="0"/>
                <a:cs typeface="Google Sans" panose="020B0604020202020204" charset="0"/>
                <a:hlinkClick r:id="rId7">
                  <a:extLst>
                    <a:ext uri="{A12FA001-AC4F-418D-AE19-62706E023703}">
                      <ahyp:hlinkClr xmlns:ahyp="http://schemas.microsoft.com/office/drawing/2018/hyperlinkcolor" val="tx"/>
                    </a:ext>
                  </a:extLst>
                </a:hlinkClick>
              </a:rPr>
              <a:t>https://ai.google.dev/tutorials/python_quickstart?hl=en</a:t>
            </a: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Android SDK for Gemini API: </a:t>
            </a:r>
            <a:r>
              <a:rPr lang="en-US" sz="3200" dirty="0">
                <a:solidFill>
                  <a:srgbClr val="2B82FB"/>
                </a:solidFill>
                <a:latin typeface="Google Sans" panose="020B0604020202020204" charset="0"/>
                <a:ea typeface="Google Sans" panose="020B0604020202020204" charset="0"/>
                <a:cs typeface="Google Sans" panose="020B0604020202020204" charset="0"/>
                <a:hlinkClick r:id="rId8">
                  <a:extLst>
                    <a:ext uri="{A12FA001-AC4F-418D-AE19-62706E023703}">
                      <ahyp:hlinkClr xmlns:ahyp="http://schemas.microsoft.com/office/drawing/2018/hyperlinkcolor" val="tx"/>
                    </a:ext>
                  </a:extLst>
                </a:hlinkClick>
              </a:rPr>
              <a:t>https://ai.google.dev/tutorials/android_quickstart?hl=en</a:t>
            </a: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Gemini on Google Cloud Platform: </a:t>
            </a:r>
            <a:r>
              <a:rPr lang="en-US" sz="3200" dirty="0">
                <a:solidFill>
                  <a:srgbClr val="2B82FB"/>
                </a:solidFill>
                <a:latin typeface="Google Sans" panose="020B0604020202020204" charset="0"/>
                <a:ea typeface="Google Sans" panose="020B0604020202020204" charset="0"/>
                <a:cs typeface="Google Sans" panose="020B0604020202020204" charset="0"/>
                <a:hlinkClick r:id="rId9">
                  <a:extLst>
                    <a:ext uri="{A12FA001-AC4F-418D-AE19-62706E023703}">
                      <ahyp:hlinkClr xmlns:ahyp="http://schemas.microsoft.com/office/drawing/2018/hyperlinkcolor" val="tx"/>
                    </a:ext>
                  </a:extLst>
                </a:hlinkClick>
              </a:rPr>
              <a:t>https://github.com/GoogleCloudPlatform/generative-ai/</a:t>
            </a: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buSzPct val="80000"/>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571500" indent="-571500"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lvl="0" indent="0" algn="just" rtl="0">
              <a:spcBef>
                <a:spcPts val="0"/>
              </a:spcBef>
              <a:spcAft>
                <a:spcPts val="0"/>
              </a:spcAft>
              <a:buSzPts val="4000"/>
              <a:buNone/>
            </a:pPr>
            <a:endParaRPr lang="en-US" sz="3200" b="1" dirty="0">
              <a:solidFill>
                <a:schemeClr val="tx1"/>
              </a:solidFill>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solidFill>
                <a:schemeClr val="tx1"/>
              </a:solidFill>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solidFill>
                <a:schemeClr val="tx1"/>
              </a:solidFill>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solidFill>
                <a:schemeClr val="tx1"/>
              </a:solidFill>
              <a:latin typeface="Calibri" panose="020F0502020204030204" pitchFamily="34" charset="0"/>
              <a:cs typeface="Calibri" panose="020F0502020204030204" pitchFamily="34" charset="0"/>
            </a:endParaRPr>
          </a:p>
          <a:p>
            <a:pPr indent="-457200" algn="just"/>
            <a:endParaRPr lang="en-US" sz="3200" b="1"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488566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2" name="Google Shape;232;p31"/>
          <p:cNvSpPr txBox="1">
            <a:spLocks noGrp="1"/>
          </p:cNvSpPr>
          <p:nvPr>
            <p:ph type="title"/>
          </p:nvPr>
        </p:nvSpPr>
        <p:spPr>
          <a:xfrm>
            <a:off x="2941435" y="4449200"/>
            <a:ext cx="12287100" cy="344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Thank You.</a:t>
            </a:r>
            <a:endParaRPr dirty="0"/>
          </a:p>
        </p:txBody>
      </p:sp>
      <p:pic>
        <p:nvPicPr>
          <p:cNvPr id="2" name="Picture 1">
            <a:extLst>
              <a:ext uri="{FF2B5EF4-FFF2-40B4-BE49-F238E27FC236}">
                <a16:creationId xmlns:a16="http://schemas.microsoft.com/office/drawing/2014/main" id="{0B094459-109B-97DD-757E-CD4098585673}"/>
              </a:ext>
            </a:extLst>
          </p:cNvPr>
          <p:cNvPicPr>
            <a:picLocks noChangeAspect="1"/>
          </p:cNvPicPr>
          <p:nvPr/>
        </p:nvPicPr>
        <p:blipFill>
          <a:blip r:embed="rId3"/>
          <a:stretch>
            <a:fillRect/>
          </a:stretch>
        </p:blipFill>
        <p:spPr>
          <a:xfrm>
            <a:off x="12025438" y="4970491"/>
            <a:ext cx="6337687" cy="5848417"/>
          </a:xfrm>
          <a:prstGeom prst="rect">
            <a:avLst/>
          </a:prstGeom>
        </p:spPr>
      </p:pic>
      <p:pic>
        <p:nvPicPr>
          <p:cNvPr id="7" name="Picture 2" descr="Github Logo - Free social media icons">
            <a:extLst>
              <a:ext uri="{FF2B5EF4-FFF2-40B4-BE49-F238E27FC236}">
                <a16:creationId xmlns:a16="http://schemas.microsoft.com/office/drawing/2014/main" id="{5816C7AE-76B1-34B5-3196-F137FF10FB4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70104" y="9023450"/>
            <a:ext cx="1101663" cy="110166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Medium - Free social media icons">
            <a:extLst>
              <a:ext uri="{FF2B5EF4-FFF2-40B4-BE49-F238E27FC236}">
                <a16:creationId xmlns:a16="http://schemas.microsoft.com/office/drawing/2014/main" id="{A7FBD6EB-03DE-21C9-36EE-C25B8169B10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70104" y="6540446"/>
            <a:ext cx="1101663" cy="1101663"/>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Rounded Corners 8">
            <a:extLst>
              <a:ext uri="{FF2B5EF4-FFF2-40B4-BE49-F238E27FC236}">
                <a16:creationId xmlns:a16="http://schemas.microsoft.com/office/drawing/2014/main" id="{67F96F85-7ED2-FE27-F35B-806C6B9E5BCE}"/>
              </a:ext>
            </a:extLst>
          </p:cNvPr>
          <p:cNvSpPr/>
          <p:nvPr/>
        </p:nvSpPr>
        <p:spPr>
          <a:xfrm>
            <a:off x="4762487" y="9190318"/>
            <a:ext cx="4411980" cy="855075"/>
          </a:xfrm>
          <a:prstGeom prst="roundRect">
            <a:avLst/>
          </a:prstGeom>
          <a:solidFill>
            <a:srgbClr val="2B82FB"/>
          </a:solidFill>
          <a:ln>
            <a:solidFill>
              <a:srgbClr val="2B82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3200" dirty="0">
                <a:latin typeface="Google Sans" panose="020B0604020202020204" charset="0"/>
                <a:ea typeface="Google Sans" panose="020B0604020202020204" charset="0"/>
                <a:cs typeface="Google Sans" panose="020B0604020202020204" charset="0"/>
              </a:rPr>
              <a:t>github.com/NSTiwari</a:t>
            </a:r>
            <a:endParaRPr lang="en-IN" sz="3200" dirty="0">
              <a:latin typeface="Google Sans" panose="020B0604020202020204" charset="0"/>
              <a:ea typeface="Google Sans" panose="020B0604020202020204" charset="0"/>
              <a:cs typeface="Google Sans" panose="020B0604020202020204" charset="0"/>
            </a:endParaRPr>
          </a:p>
        </p:txBody>
      </p:sp>
      <p:sp>
        <p:nvSpPr>
          <p:cNvPr id="10" name="Rectangle: Rounded Corners 9">
            <a:extLst>
              <a:ext uri="{FF2B5EF4-FFF2-40B4-BE49-F238E27FC236}">
                <a16:creationId xmlns:a16="http://schemas.microsoft.com/office/drawing/2014/main" id="{8958CCD0-E861-89C0-C657-86029B06A768}"/>
              </a:ext>
            </a:extLst>
          </p:cNvPr>
          <p:cNvSpPr/>
          <p:nvPr/>
        </p:nvSpPr>
        <p:spPr>
          <a:xfrm>
            <a:off x="4700436" y="6663739"/>
            <a:ext cx="6035040" cy="855075"/>
          </a:xfrm>
          <a:prstGeom prst="roundRect">
            <a:avLst/>
          </a:prstGeom>
          <a:solidFill>
            <a:srgbClr val="2B82FB"/>
          </a:solidFill>
          <a:ln>
            <a:solidFill>
              <a:srgbClr val="2B82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3200" dirty="0">
                <a:latin typeface="Google Sans" panose="020B0604020202020204" charset="0"/>
                <a:ea typeface="Google Sans" panose="020B0604020202020204" charset="0"/>
                <a:cs typeface="Google Sans" panose="020B0604020202020204" charset="0"/>
              </a:rPr>
              <a:t>medium.com/@tiwarinitin1999</a:t>
            </a:r>
            <a:endParaRPr lang="en-IN" sz="3200" dirty="0">
              <a:latin typeface="Google Sans" panose="020B0604020202020204" charset="0"/>
              <a:ea typeface="Google Sans" panose="020B0604020202020204" charset="0"/>
              <a:cs typeface="Google Sans" panose="020B0604020202020204" charset="0"/>
            </a:endParaRPr>
          </a:p>
        </p:txBody>
      </p:sp>
      <p:sp>
        <p:nvSpPr>
          <p:cNvPr id="3" name="Rectangle: Rounded Corners 2">
            <a:extLst>
              <a:ext uri="{FF2B5EF4-FFF2-40B4-BE49-F238E27FC236}">
                <a16:creationId xmlns:a16="http://schemas.microsoft.com/office/drawing/2014/main" id="{D49E21FA-9818-D599-CA16-B00A4520E4F7}"/>
              </a:ext>
            </a:extLst>
          </p:cNvPr>
          <p:cNvSpPr/>
          <p:nvPr/>
        </p:nvSpPr>
        <p:spPr>
          <a:xfrm>
            <a:off x="4762487" y="7909374"/>
            <a:ext cx="6035040" cy="855075"/>
          </a:xfrm>
          <a:prstGeom prst="roundRect">
            <a:avLst/>
          </a:prstGeom>
          <a:solidFill>
            <a:srgbClr val="2B82FB"/>
          </a:solidFill>
          <a:ln>
            <a:solidFill>
              <a:srgbClr val="2B82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3200" dirty="0">
                <a:latin typeface="Google Sans" panose="020B0604020202020204" charset="0"/>
                <a:ea typeface="Google Sans" panose="020B0604020202020204" charset="0"/>
                <a:cs typeface="Google Sans" panose="020B0604020202020204" charset="0"/>
              </a:rPr>
              <a:t>twitter.com/@NSTiwari21</a:t>
            </a:r>
            <a:endParaRPr lang="en-IN" sz="3200" dirty="0">
              <a:latin typeface="Google Sans" panose="020B0604020202020204" charset="0"/>
              <a:ea typeface="Google Sans" panose="020B0604020202020204" charset="0"/>
              <a:cs typeface="Google Sans" panose="020B0604020202020204" charset="0"/>
            </a:endParaRPr>
          </a:p>
        </p:txBody>
      </p:sp>
      <p:pic>
        <p:nvPicPr>
          <p:cNvPr id="5" name="Picture 4">
            <a:extLst>
              <a:ext uri="{FF2B5EF4-FFF2-40B4-BE49-F238E27FC236}">
                <a16:creationId xmlns:a16="http://schemas.microsoft.com/office/drawing/2014/main" id="{3F08AAC5-856D-611F-1E8F-1EBD6F3130D0}"/>
              </a:ext>
            </a:extLst>
          </p:cNvPr>
          <p:cNvPicPr>
            <a:picLocks noChangeAspect="1"/>
          </p:cNvPicPr>
          <p:nvPr/>
        </p:nvPicPr>
        <p:blipFill>
          <a:blip r:embed="rId6"/>
          <a:stretch>
            <a:fillRect/>
          </a:stretch>
        </p:blipFill>
        <p:spPr>
          <a:xfrm>
            <a:off x="3270104" y="7746278"/>
            <a:ext cx="1101663" cy="108831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3"/>
          <p:cNvSpPr txBox="1">
            <a:spLocks noGrp="1"/>
          </p:cNvSpPr>
          <p:nvPr>
            <p:ph type="title"/>
          </p:nvPr>
        </p:nvSpPr>
        <p:spPr>
          <a:xfrm>
            <a:off x="1260600" y="1061192"/>
            <a:ext cx="21862800" cy="181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7200" dirty="0"/>
              <a:t>Content</a:t>
            </a:r>
            <a:endParaRPr sz="7200" dirty="0"/>
          </a:p>
        </p:txBody>
      </p:sp>
      <p:sp>
        <p:nvSpPr>
          <p:cNvPr id="162" name="Google Shape;162;p23"/>
          <p:cNvSpPr txBox="1">
            <a:spLocks noGrp="1"/>
          </p:cNvSpPr>
          <p:nvPr>
            <p:ph type="body" idx="1"/>
          </p:nvPr>
        </p:nvSpPr>
        <p:spPr>
          <a:xfrm>
            <a:off x="1260600" y="2880692"/>
            <a:ext cx="22603010" cy="10010117"/>
          </a:xfrm>
          <a:prstGeom prst="rect">
            <a:avLst/>
          </a:prstGeom>
        </p:spPr>
        <p:txBody>
          <a:bodyPr spcFirstLastPara="1" wrap="square" lIns="91425" tIns="91425" rIns="91425" bIns="91425" anchor="t" anchorCtr="0">
            <a:noAutofit/>
          </a:bodyPr>
          <a:lstStyle/>
          <a:p>
            <a:r>
              <a:rPr lang="en-US" sz="4800" dirty="0">
                <a:solidFill>
                  <a:schemeClr val="tx1"/>
                </a:solidFill>
                <a:latin typeface="Calibri" panose="020F0502020204030204" pitchFamily="34" charset="0"/>
                <a:ea typeface="Google Sans" panose="020B0604020202020204" charset="0"/>
                <a:cs typeface="Calibri" panose="020F0502020204030204" pitchFamily="34" charset="0"/>
              </a:rPr>
              <a:t> What is Gemini?</a:t>
            </a:r>
          </a:p>
          <a:p>
            <a:r>
              <a:rPr lang="en-US" sz="4800" dirty="0">
                <a:solidFill>
                  <a:schemeClr val="tx1"/>
                </a:solidFill>
                <a:latin typeface="Calibri" panose="020F0502020204030204" pitchFamily="34" charset="0"/>
                <a:ea typeface="Google Sans" panose="020B0604020202020204" charset="0"/>
                <a:cs typeface="Calibri" panose="020F0502020204030204" pitchFamily="34" charset="0"/>
              </a:rPr>
              <a:t> Architecture of Gemini</a:t>
            </a:r>
          </a:p>
          <a:p>
            <a:r>
              <a:rPr lang="en-US" sz="4800" dirty="0">
                <a:solidFill>
                  <a:schemeClr val="tx1"/>
                </a:solidFill>
                <a:latin typeface="Calibri" panose="020F0502020204030204" pitchFamily="34" charset="0"/>
                <a:ea typeface="Google Sans" panose="020B0604020202020204" charset="0"/>
                <a:cs typeface="Calibri" panose="020F0502020204030204" pitchFamily="34" charset="0"/>
              </a:rPr>
              <a:t> Hands-on: Gemini on Colab, Google AI Studio &amp; Vertex AI</a:t>
            </a:r>
          </a:p>
          <a:p>
            <a:r>
              <a:rPr lang="en-US" sz="4800" dirty="0">
                <a:solidFill>
                  <a:schemeClr val="tx1"/>
                </a:solidFill>
                <a:latin typeface="Calibri" panose="020F0502020204030204" pitchFamily="34" charset="0"/>
                <a:ea typeface="Google Sans" panose="020B0604020202020204" charset="0"/>
                <a:cs typeface="Calibri" panose="020F0502020204030204" pitchFamily="34" charset="0"/>
              </a:rPr>
              <a:t> Gemma &amp; PaliGemma</a:t>
            </a:r>
          </a:p>
          <a:p>
            <a:r>
              <a:rPr lang="en-US" sz="4800" dirty="0">
                <a:solidFill>
                  <a:schemeClr val="tx1"/>
                </a:solidFill>
                <a:latin typeface="Calibri" panose="020F0502020204030204" pitchFamily="34" charset="0"/>
                <a:ea typeface="Google Sans" panose="020B0604020202020204" charset="0"/>
                <a:cs typeface="Calibri" panose="020F0502020204030204" pitchFamily="34" charset="0"/>
              </a:rPr>
              <a:t> Hands-on: Zero-shot object detection with PaliGemma</a:t>
            </a:r>
          </a:p>
          <a:p>
            <a:r>
              <a:rPr lang="en-US" sz="4800" dirty="0">
                <a:solidFill>
                  <a:schemeClr val="tx1"/>
                </a:solidFill>
                <a:latin typeface="Calibri" panose="020F0502020204030204" pitchFamily="34" charset="0"/>
                <a:ea typeface="Google Sans" panose="020B0604020202020204" charset="0"/>
                <a:cs typeface="Calibri" panose="020F0502020204030204" pitchFamily="34" charset="0"/>
              </a:rPr>
              <a:t> Examples built with Gemini</a:t>
            </a:r>
          </a:p>
          <a:p>
            <a:r>
              <a:rPr lang="en-US" sz="4800" dirty="0">
                <a:solidFill>
                  <a:schemeClr val="tx1"/>
                </a:solidFill>
                <a:latin typeface="Calibri" panose="020F0502020204030204" pitchFamily="34" charset="0"/>
                <a:ea typeface="Google Sans" panose="020B0604020202020204" charset="0"/>
                <a:cs typeface="Calibri" panose="020F0502020204030204" pitchFamily="34" charset="0"/>
              </a:rPr>
              <a:t> Resources</a:t>
            </a:r>
          </a:p>
        </p:txBody>
      </p:sp>
    </p:spTree>
    <p:extLst>
      <p:ext uri="{BB962C8B-B14F-4D97-AF65-F5344CB8AC3E}">
        <p14:creationId xmlns:p14="http://schemas.microsoft.com/office/powerpoint/2010/main" val="15482277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9">
          <a:extLst>
            <a:ext uri="{FF2B5EF4-FFF2-40B4-BE49-F238E27FC236}">
              <a16:creationId xmlns:a16="http://schemas.microsoft.com/office/drawing/2014/main" id="{00EE837D-E75A-7187-9C71-1558A1FDE08A}"/>
            </a:ext>
          </a:extLst>
        </p:cNvPr>
        <p:cNvGrpSpPr/>
        <p:nvPr/>
      </p:nvGrpSpPr>
      <p:grpSpPr>
        <a:xfrm>
          <a:off x="0" y="0"/>
          <a:ext cx="0" cy="0"/>
          <a:chOff x="0" y="0"/>
          <a:chExt cx="0" cy="0"/>
        </a:xfrm>
      </p:grpSpPr>
      <p:sp>
        <p:nvSpPr>
          <p:cNvPr id="160" name="Google Shape;160;p23">
            <a:extLst>
              <a:ext uri="{FF2B5EF4-FFF2-40B4-BE49-F238E27FC236}">
                <a16:creationId xmlns:a16="http://schemas.microsoft.com/office/drawing/2014/main" id="{A1D3E46F-84FA-13BA-4124-0B2E8FAB47E5}"/>
              </a:ext>
            </a:extLst>
          </p:cNvPr>
          <p:cNvSpPr txBox="1">
            <a:spLocks noGrp="1"/>
          </p:cNvSpPr>
          <p:nvPr>
            <p:ph type="title"/>
          </p:nvPr>
        </p:nvSpPr>
        <p:spPr>
          <a:xfrm>
            <a:off x="472487" y="591171"/>
            <a:ext cx="21862800" cy="181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5400" dirty="0"/>
              <a:t>Language models over the years</a:t>
            </a:r>
            <a:endParaRPr sz="5400" dirty="0"/>
          </a:p>
        </p:txBody>
      </p:sp>
      <p:sp>
        <p:nvSpPr>
          <p:cNvPr id="4" name="AutoShape 4" descr="Overview of (GCP) Google Cloud Platform Services">
            <a:extLst>
              <a:ext uri="{FF2B5EF4-FFF2-40B4-BE49-F238E27FC236}">
                <a16:creationId xmlns:a16="http://schemas.microsoft.com/office/drawing/2014/main" id="{D8287319-37D9-B947-47C9-633F4568DB53}"/>
              </a:ext>
            </a:extLst>
          </p:cNvPr>
          <p:cNvSpPr>
            <a:spLocks noChangeAspect="1" noChangeArrowheads="1"/>
          </p:cNvSpPr>
          <p:nvPr/>
        </p:nvSpPr>
        <p:spPr bwMode="auto">
          <a:xfrm>
            <a:off x="9984151" y="9525266"/>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2" name="Rectangle 1">
            <a:extLst>
              <a:ext uri="{FF2B5EF4-FFF2-40B4-BE49-F238E27FC236}">
                <a16:creationId xmlns:a16="http://schemas.microsoft.com/office/drawing/2014/main" id="{F696BD7D-B93E-6459-7118-03C06A744562}"/>
              </a:ext>
            </a:extLst>
          </p:cNvPr>
          <p:cNvSpPr/>
          <p:nvPr/>
        </p:nvSpPr>
        <p:spPr>
          <a:xfrm>
            <a:off x="1602996" y="6340936"/>
            <a:ext cx="22082194" cy="175297"/>
          </a:xfrm>
          <a:prstGeom prst="rect">
            <a:avLst/>
          </a:prstGeom>
          <a:solidFill>
            <a:schemeClr val="bg1">
              <a:lumMod val="75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Oval 2">
            <a:extLst>
              <a:ext uri="{FF2B5EF4-FFF2-40B4-BE49-F238E27FC236}">
                <a16:creationId xmlns:a16="http://schemas.microsoft.com/office/drawing/2014/main" id="{AB19D926-5B7C-9018-AD11-5144D834C3D3}"/>
              </a:ext>
            </a:extLst>
          </p:cNvPr>
          <p:cNvSpPr/>
          <p:nvPr/>
        </p:nvSpPr>
        <p:spPr>
          <a:xfrm>
            <a:off x="1201552" y="6036608"/>
            <a:ext cx="802888" cy="780586"/>
          </a:xfrm>
          <a:prstGeom prst="ellipse">
            <a:avLst/>
          </a:prstGeom>
          <a:solidFill>
            <a:srgbClr val="FBBC05"/>
          </a:solidFill>
          <a:ln>
            <a:solidFill>
              <a:srgbClr val="FBBC0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51A4027B-24CA-FF8B-34B0-0A332E6B699D}"/>
              </a:ext>
            </a:extLst>
          </p:cNvPr>
          <p:cNvSpPr txBox="1"/>
          <p:nvPr/>
        </p:nvSpPr>
        <p:spPr>
          <a:xfrm>
            <a:off x="1170887" y="6935379"/>
            <a:ext cx="1115122"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2016</a:t>
            </a:r>
            <a:endParaRPr lang="en-IN" sz="3200"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75588B46-6DFC-52CB-2F24-9B115340A22E}"/>
              </a:ext>
            </a:extLst>
          </p:cNvPr>
          <p:cNvSpPr txBox="1"/>
          <p:nvPr/>
        </p:nvSpPr>
        <p:spPr>
          <a:xfrm>
            <a:off x="722561" y="5402014"/>
            <a:ext cx="1928649"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Word2Vec</a:t>
            </a:r>
            <a:endParaRPr lang="en-IN" sz="3200" dirty="0">
              <a:latin typeface="Calibri" panose="020F0502020204030204" pitchFamily="34" charset="0"/>
              <a:cs typeface="Calibri" panose="020F0502020204030204" pitchFamily="34" charset="0"/>
            </a:endParaRPr>
          </a:p>
        </p:txBody>
      </p:sp>
      <p:sp>
        <p:nvSpPr>
          <p:cNvPr id="7" name="Oval 6">
            <a:extLst>
              <a:ext uri="{FF2B5EF4-FFF2-40B4-BE49-F238E27FC236}">
                <a16:creationId xmlns:a16="http://schemas.microsoft.com/office/drawing/2014/main" id="{F5BF66B5-70B8-513C-F3AD-CD9D9A1A97D3}"/>
              </a:ext>
            </a:extLst>
          </p:cNvPr>
          <p:cNvSpPr/>
          <p:nvPr/>
        </p:nvSpPr>
        <p:spPr>
          <a:xfrm>
            <a:off x="3820028" y="6007827"/>
            <a:ext cx="802888" cy="780586"/>
          </a:xfrm>
          <a:prstGeom prst="ellipse">
            <a:avLst/>
          </a:prstGeom>
          <a:solidFill>
            <a:srgbClr val="EA4335"/>
          </a:solidFill>
          <a:ln>
            <a:solidFill>
              <a:srgbClr val="EA433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FF7EE38D-41F6-E46F-319A-3AAF58551DFC}"/>
              </a:ext>
            </a:extLst>
          </p:cNvPr>
          <p:cNvSpPr txBox="1"/>
          <p:nvPr/>
        </p:nvSpPr>
        <p:spPr>
          <a:xfrm>
            <a:off x="3113347" y="5390041"/>
            <a:ext cx="2653990"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Transformers</a:t>
            </a:r>
            <a:endParaRPr lang="en-IN" sz="3200" dirty="0">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710BE52D-75C5-1A46-7F01-6E819863EF30}"/>
              </a:ext>
            </a:extLst>
          </p:cNvPr>
          <p:cNvSpPr txBox="1"/>
          <p:nvPr/>
        </p:nvSpPr>
        <p:spPr>
          <a:xfrm>
            <a:off x="3706374" y="6965813"/>
            <a:ext cx="1115122"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2017</a:t>
            </a:r>
            <a:endParaRPr lang="en-IN" sz="3200" dirty="0">
              <a:latin typeface="Calibri" panose="020F0502020204030204" pitchFamily="34" charset="0"/>
              <a:cs typeface="Calibri" panose="020F0502020204030204" pitchFamily="34" charset="0"/>
            </a:endParaRPr>
          </a:p>
        </p:txBody>
      </p:sp>
      <p:sp>
        <p:nvSpPr>
          <p:cNvPr id="10" name="Speech Bubble: Rectangle 9">
            <a:extLst>
              <a:ext uri="{FF2B5EF4-FFF2-40B4-BE49-F238E27FC236}">
                <a16:creationId xmlns:a16="http://schemas.microsoft.com/office/drawing/2014/main" id="{A6127EB5-B2BF-FC65-489C-7891750B5CEF}"/>
              </a:ext>
            </a:extLst>
          </p:cNvPr>
          <p:cNvSpPr/>
          <p:nvPr/>
        </p:nvSpPr>
        <p:spPr>
          <a:xfrm>
            <a:off x="584033" y="2738462"/>
            <a:ext cx="3679902" cy="2282495"/>
          </a:xfrm>
          <a:prstGeom prst="wedgeRectCallout">
            <a:avLst/>
          </a:prstGeom>
          <a:solidFill>
            <a:schemeClr val="bg1">
              <a:lumMod val="9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Calibri" panose="020F0502020204030204" pitchFamily="34" charset="0"/>
                <a:cs typeface="Calibri" panose="020F0502020204030204" pitchFamily="34" charset="0"/>
              </a:rPr>
              <a:t>E</a:t>
            </a:r>
            <a:r>
              <a:rPr lang="en-US" sz="2400" b="0" i="0" dirty="0">
                <a:solidFill>
                  <a:schemeClr val="tx1"/>
                </a:solidFill>
                <a:effectLst/>
                <a:latin typeface="Calibri" panose="020F0502020204030204" pitchFamily="34" charset="0"/>
                <a:cs typeface="Calibri" panose="020F0502020204030204" pitchFamily="34" charset="0"/>
              </a:rPr>
              <a:t>stablished the foundation for future language models by representing words as vectors in a high-dimensional space.</a:t>
            </a:r>
            <a:endParaRPr lang="en-IN" sz="2400" dirty="0">
              <a:solidFill>
                <a:schemeClr val="tx1"/>
              </a:solidFill>
              <a:latin typeface="Calibri" panose="020F0502020204030204" pitchFamily="34" charset="0"/>
              <a:cs typeface="Calibri" panose="020F0502020204030204" pitchFamily="34" charset="0"/>
            </a:endParaRPr>
          </a:p>
        </p:txBody>
      </p:sp>
      <p:sp>
        <p:nvSpPr>
          <p:cNvPr id="11" name="Speech Bubble: Rectangle 10">
            <a:extLst>
              <a:ext uri="{FF2B5EF4-FFF2-40B4-BE49-F238E27FC236}">
                <a16:creationId xmlns:a16="http://schemas.microsoft.com/office/drawing/2014/main" id="{5D295DA9-B502-4627-857E-0B8B3EF400A0}"/>
              </a:ext>
            </a:extLst>
          </p:cNvPr>
          <p:cNvSpPr/>
          <p:nvPr/>
        </p:nvSpPr>
        <p:spPr>
          <a:xfrm rot="10800000">
            <a:off x="1551886" y="8072316"/>
            <a:ext cx="3679902" cy="2198242"/>
          </a:xfrm>
          <a:prstGeom prst="wedgeRectCallout">
            <a:avLst/>
          </a:prstGeom>
          <a:solidFill>
            <a:schemeClr val="bg1">
              <a:lumMod val="9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vert="horz" rtlCol="0" anchor="ctr"/>
          <a:lstStyle/>
          <a:p>
            <a:pPr algn="ctr"/>
            <a:endParaRPr lang="en-IN" sz="2400" dirty="0">
              <a:solidFill>
                <a:schemeClr val="bg1"/>
              </a:solidFill>
              <a:latin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9C6002E8-1483-592A-3E36-90E7D88679A2}"/>
              </a:ext>
            </a:extLst>
          </p:cNvPr>
          <p:cNvSpPr txBox="1"/>
          <p:nvPr/>
        </p:nvSpPr>
        <p:spPr>
          <a:xfrm>
            <a:off x="1678382" y="8235706"/>
            <a:ext cx="3553406" cy="1938992"/>
          </a:xfrm>
          <a:prstGeom prst="rect">
            <a:avLst/>
          </a:prstGeom>
          <a:solidFill>
            <a:schemeClr val="bg1">
              <a:lumMod val="95000"/>
            </a:schemeClr>
          </a:solidFill>
        </p:spPr>
        <p:txBody>
          <a:bodyPr wrap="square" rtlCol="0">
            <a:spAutoFit/>
          </a:bodyPr>
          <a:lstStyle/>
          <a:p>
            <a:pPr algn="ctr"/>
            <a:r>
              <a:rPr lang="en-US" sz="2400" dirty="0">
                <a:solidFill>
                  <a:schemeClr val="tx1"/>
                </a:solidFill>
                <a:latin typeface="Calibri" panose="020F0502020204030204" pitchFamily="34" charset="0"/>
                <a:cs typeface="Calibri" panose="020F0502020204030204" pitchFamily="34" charset="0"/>
              </a:rPr>
              <a:t>Based on the Attention mechanism, allowing models to focus on specific parts of the input sequence.</a:t>
            </a:r>
            <a:endParaRPr lang="en-IN" sz="2400" dirty="0">
              <a:solidFill>
                <a:schemeClr val="tx1"/>
              </a:solidFill>
              <a:latin typeface="Calibri" panose="020F0502020204030204" pitchFamily="34" charset="0"/>
              <a:cs typeface="Calibri" panose="020F0502020204030204" pitchFamily="34" charset="0"/>
            </a:endParaRPr>
          </a:p>
        </p:txBody>
      </p:sp>
      <p:sp>
        <p:nvSpPr>
          <p:cNvPr id="13" name="Oval 12">
            <a:extLst>
              <a:ext uri="{FF2B5EF4-FFF2-40B4-BE49-F238E27FC236}">
                <a16:creationId xmlns:a16="http://schemas.microsoft.com/office/drawing/2014/main" id="{C4C45155-9849-8FC0-B311-3F45169E46B1}"/>
              </a:ext>
            </a:extLst>
          </p:cNvPr>
          <p:cNvSpPr/>
          <p:nvPr/>
        </p:nvSpPr>
        <p:spPr>
          <a:xfrm>
            <a:off x="6456638" y="5978648"/>
            <a:ext cx="802888" cy="780586"/>
          </a:xfrm>
          <a:prstGeom prst="ellipse">
            <a:avLst/>
          </a:prstGeom>
          <a:solidFill>
            <a:srgbClr val="2B82FB"/>
          </a:solidFill>
          <a:ln>
            <a:solidFill>
              <a:srgbClr val="2B82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17D090FF-A9EC-26D3-F901-D894D65DF79F}"/>
              </a:ext>
            </a:extLst>
          </p:cNvPr>
          <p:cNvSpPr txBox="1"/>
          <p:nvPr/>
        </p:nvSpPr>
        <p:spPr>
          <a:xfrm>
            <a:off x="6325055" y="6935379"/>
            <a:ext cx="1115122"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2018</a:t>
            </a:r>
            <a:endParaRPr lang="en-IN" sz="3200" dirty="0">
              <a:latin typeface="Calibri" panose="020F0502020204030204" pitchFamily="34" charset="0"/>
              <a:cs typeface="Calibri" panose="020F0502020204030204" pitchFamily="34" charset="0"/>
            </a:endParaRPr>
          </a:p>
        </p:txBody>
      </p:sp>
      <p:sp>
        <p:nvSpPr>
          <p:cNvPr id="15" name="TextBox 14">
            <a:extLst>
              <a:ext uri="{FF2B5EF4-FFF2-40B4-BE49-F238E27FC236}">
                <a16:creationId xmlns:a16="http://schemas.microsoft.com/office/drawing/2014/main" id="{C99E16A8-A414-2BB3-8484-0301E6A1654E}"/>
              </a:ext>
            </a:extLst>
          </p:cNvPr>
          <p:cNvSpPr txBox="1"/>
          <p:nvPr/>
        </p:nvSpPr>
        <p:spPr>
          <a:xfrm>
            <a:off x="5673687" y="5445437"/>
            <a:ext cx="2653990"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       BERT</a:t>
            </a:r>
            <a:endParaRPr lang="en-IN" sz="3200" dirty="0">
              <a:latin typeface="Calibri" panose="020F0502020204030204" pitchFamily="34" charset="0"/>
              <a:cs typeface="Calibri" panose="020F0502020204030204" pitchFamily="34" charset="0"/>
            </a:endParaRPr>
          </a:p>
        </p:txBody>
      </p:sp>
      <p:sp>
        <p:nvSpPr>
          <p:cNvPr id="16" name="Speech Bubble: Rectangle 15">
            <a:extLst>
              <a:ext uri="{FF2B5EF4-FFF2-40B4-BE49-F238E27FC236}">
                <a16:creationId xmlns:a16="http://schemas.microsoft.com/office/drawing/2014/main" id="{EB4021C3-7FD4-B479-E542-9DB927E73690}"/>
              </a:ext>
            </a:extLst>
          </p:cNvPr>
          <p:cNvSpPr/>
          <p:nvPr/>
        </p:nvSpPr>
        <p:spPr>
          <a:xfrm>
            <a:off x="5767337" y="2734162"/>
            <a:ext cx="3494235" cy="2282495"/>
          </a:xfrm>
          <a:prstGeom prst="wedgeRectCallout">
            <a:avLst/>
          </a:prstGeom>
          <a:solidFill>
            <a:schemeClr val="bg1">
              <a:lumMod val="9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Calibri" panose="020F0502020204030204" pitchFamily="34" charset="0"/>
                <a:cs typeface="Calibri" panose="020F0502020204030204" pitchFamily="34" charset="0"/>
              </a:rPr>
              <a:t>Built upon the Transformer architecture, BERT was pre-trained on a massive dataset of text and code.</a:t>
            </a:r>
            <a:endParaRPr lang="en-IN" sz="2400" dirty="0">
              <a:solidFill>
                <a:schemeClr val="tx1"/>
              </a:solidFill>
              <a:latin typeface="Calibri" panose="020F0502020204030204" pitchFamily="34" charset="0"/>
              <a:cs typeface="Calibri" panose="020F0502020204030204" pitchFamily="34" charset="0"/>
            </a:endParaRPr>
          </a:p>
        </p:txBody>
      </p:sp>
      <p:sp>
        <p:nvSpPr>
          <p:cNvPr id="17" name="Oval 16">
            <a:extLst>
              <a:ext uri="{FF2B5EF4-FFF2-40B4-BE49-F238E27FC236}">
                <a16:creationId xmlns:a16="http://schemas.microsoft.com/office/drawing/2014/main" id="{CE4A6A3D-C8C2-4427-75EC-1A21DB15D932}"/>
              </a:ext>
            </a:extLst>
          </p:cNvPr>
          <p:cNvSpPr/>
          <p:nvPr/>
        </p:nvSpPr>
        <p:spPr>
          <a:xfrm>
            <a:off x="8891955" y="5954945"/>
            <a:ext cx="802888" cy="780586"/>
          </a:xfrm>
          <a:prstGeom prst="ellipse">
            <a:avLst/>
          </a:prstGeom>
          <a:solidFill>
            <a:srgbClr val="34A853"/>
          </a:solidFill>
          <a:ln>
            <a:solidFill>
              <a:srgbClr val="34A85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TextBox 17">
            <a:extLst>
              <a:ext uri="{FF2B5EF4-FFF2-40B4-BE49-F238E27FC236}">
                <a16:creationId xmlns:a16="http://schemas.microsoft.com/office/drawing/2014/main" id="{DE39AEB7-35DC-D809-0515-E31EC4761381}"/>
              </a:ext>
            </a:extLst>
          </p:cNvPr>
          <p:cNvSpPr txBox="1"/>
          <p:nvPr/>
        </p:nvSpPr>
        <p:spPr>
          <a:xfrm>
            <a:off x="8109352" y="5403016"/>
            <a:ext cx="2653990"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       </a:t>
            </a:r>
            <a:r>
              <a:rPr lang="en-US" sz="3200" dirty="0" err="1">
                <a:latin typeface="Calibri" panose="020F0502020204030204" pitchFamily="34" charset="0"/>
                <a:cs typeface="Calibri" panose="020F0502020204030204" pitchFamily="34" charset="0"/>
              </a:rPr>
              <a:t>XLNet</a:t>
            </a:r>
            <a:endParaRPr lang="en-IN" sz="3200" dirty="0">
              <a:latin typeface="Calibri" panose="020F0502020204030204" pitchFamily="34" charset="0"/>
              <a:cs typeface="Calibri" panose="020F0502020204030204" pitchFamily="34" charset="0"/>
            </a:endParaRPr>
          </a:p>
        </p:txBody>
      </p:sp>
      <p:sp>
        <p:nvSpPr>
          <p:cNvPr id="19" name="TextBox 18">
            <a:extLst>
              <a:ext uri="{FF2B5EF4-FFF2-40B4-BE49-F238E27FC236}">
                <a16:creationId xmlns:a16="http://schemas.microsoft.com/office/drawing/2014/main" id="{6E68FE39-C0BB-0759-92A1-02A6C2B0BFA5}"/>
              </a:ext>
            </a:extLst>
          </p:cNvPr>
          <p:cNvSpPr txBox="1"/>
          <p:nvPr/>
        </p:nvSpPr>
        <p:spPr>
          <a:xfrm>
            <a:off x="8735838" y="6911122"/>
            <a:ext cx="1115122"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2019</a:t>
            </a:r>
            <a:endParaRPr lang="en-IN" sz="3200" dirty="0">
              <a:latin typeface="Calibri" panose="020F0502020204030204" pitchFamily="34" charset="0"/>
              <a:cs typeface="Calibri" panose="020F0502020204030204" pitchFamily="34" charset="0"/>
            </a:endParaRPr>
          </a:p>
        </p:txBody>
      </p:sp>
      <p:sp>
        <p:nvSpPr>
          <p:cNvPr id="20" name="TextBox 19">
            <a:extLst>
              <a:ext uri="{FF2B5EF4-FFF2-40B4-BE49-F238E27FC236}">
                <a16:creationId xmlns:a16="http://schemas.microsoft.com/office/drawing/2014/main" id="{4323FB29-3DDB-CF0D-E428-3D784EB5F0E7}"/>
              </a:ext>
            </a:extLst>
          </p:cNvPr>
          <p:cNvSpPr txBox="1"/>
          <p:nvPr/>
        </p:nvSpPr>
        <p:spPr>
          <a:xfrm>
            <a:off x="7775882" y="8626120"/>
            <a:ext cx="3553406" cy="1938992"/>
          </a:xfrm>
          <a:prstGeom prst="rect">
            <a:avLst/>
          </a:prstGeom>
          <a:noFill/>
        </p:spPr>
        <p:txBody>
          <a:bodyPr wrap="square" rtlCol="0">
            <a:spAutoFit/>
          </a:bodyPr>
          <a:lstStyle/>
          <a:p>
            <a:pPr algn="ctr"/>
            <a:r>
              <a:rPr lang="en-US" sz="2400" dirty="0">
                <a:solidFill>
                  <a:schemeClr val="bg1"/>
                </a:solidFill>
                <a:latin typeface="Calibri" panose="020F0502020204030204" pitchFamily="34" charset="0"/>
                <a:cs typeface="Calibri" panose="020F0502020204030204" pitchFamily="34" charset="0"/>
              </a:rPr>
              <a:t>Based on the Attention mechanism, allowing models to focus on specific parts of the input sequence,</a:t>
            </a:r>
            <a:endParaRPr lang="en-IN" sz="2400" dirty="0">
              <a:solidFill>
                <a:schemeClr val="bg1"/>
              </a:solidFill>
              <a:latin typeface="Calibri" panose="020F0502020204030204" pitchFamily="34" charset="0"/>
              <a:cs typeface="Calibri" panose="020F0502020204030204" pitchFamily="34" charset="0"/>
            </a:endParaRPr>
          </a:p>
        </p:txBody>
      </p:sp>
      <p:sp>
        <p:nvSpPr>
          <p:cNvPr id="21" name="Speech Bubble: Rectangle 20">
            <a:extLst>
              <a:ext uri="{FF2B5EF4-FFF2-40B4-BE49-F238E27FC236}">
                <a16:creationId xmlns:a16="http://schemas.microsoft.com/office/drawing/2014/main" id="{E02C49DE-FC3A-830B-8B4B-0A6E6F0C49F3}"/>
              </a:ext>
            </a:extLst>
          </p:cNvPr>
          <p:cNvSpPr/>
          <p:nvPr/>
        </p:nvSpPr>
        <p:spPr>
          <a:xfrm rot="10800000">
            <a:off x="6489525" y="8063849"/>
            <a:ext cx="4092547" cy="2256988"/>
          </a:xfrm>
          <a:prstGeom prst="wedgeRectCallout">
            <a:avLst/>
          </a:prstGeom>
          <a:solidFill>
            <a:schemeClr val="bg1">
              <a:lumMod val="9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vert="horz" rtlCol="0" anchor="ctr"/>
          <a:lstStyle/>
          <a:p>
            <a:pPr algn="ctr"/>
            <a:endParaRPr lang="en-IN" sz="2400" dirty="0">
              <a:solidFill>
                <a:schemeClr val="bg1"/>
              </a:solidFill>
              <a:latin typeface="Calibri" panose="020F0502020204030204" pitchFamily="34" charset="0"/>
              <a:cs typeface="Calibri" panose="020F0502020204030204" pitchFamily="34" charset="0"/>
            </a:endParaRPr>
          </a:p>
        </p:txBody>
      </p:sp>
      <p:sp>
        <p:nvSpPr>
          <p:cNvPr id="22" name="TextBox 21">
            <a:extLst>
              <a:ext uri="{FF2B5EF4-FFF2-40B4-BE49-F238E27FC236}">
                <a16:creationId xmlns:a16="http://schemas.microsoft.com/office/drawing/2014/main" id="{8E1CD241-367C-9672-4EF0-14569EEFFB3B}"/>
              </a:ext>
            </a:extLst>
          </p:cNvPr>
          <p:cNvSpPr txBox="1"/>
          <p:nvPr/>
        </p:nvSpPr>
        <p:spPr>
          <a:xfrm>
            <a:off x="6679222" y="8253777"/>
            <a:ext cx="3679903" cy="1938992"/>
          </a:xfrm>
          <a:prstGeom prst="rect">
            <a:avLst/>
          </a:prstGeom>
          <a:solidFill>
            <a:schemeClr val="bg1">
              <a:lumMod val="95000"/>
            </a:schemeClr>
          </a:solidFill>
        </p:spPr>
        <p:txBody>
          <a:bodyPr wrap="square" rtlCol="0">
            <a:spAutoFit/>
          </a:bodyPr>
          <a:lstStyle/>
          <a:p>
            <a:pPr algn="ctr"/>
            <a:r>
              <a:rPr lang="en-US" sz="2400" dirty="0">
                <a:solidFill>
                  <a:schemeClr val="tx1"/>
                </a:solidFill>
                <a:latin typeface="Calibri" panose="020F0502020204030204" pitchFamily="34" charset="0"/>
                <a:cs typeface="Calibri" panose="020F0502020204030204" pitchFamily="34" charset="0"/>
              </a:rPr>
              <a:t>This model addressed some limitations of BERT by introducing masked and permutation language modeling.</a:t>
            </a:r>
            <a:endParaRPr lang="en-IN" sz="2400" dirty="0">
              <a:solidFill>
                <a:schemeClr val="tx1"/>
              </a:solidFill>
              <a:latin typeface="Calibri" panose="020F0502020204030204" pitchFamily="34" charset="0"/>
              <a:cs typeface="Calibri" panose="020F0502020204030204" pitchFamily="34" charset="0"/>
            </a:endParaRPr>
          </a:p>
        </p:txBody>
      </p:sp>
      <p:sp>
        <p:nvSpPr>
          <p:cNvPr id="23" name="Oval 22">
            <a:extLst>
              <a:ext uri="{FF2B5EF4-FFF2-40B4-BE49-F238E27FC236}">
                <a16:creationId xmlns:a16="http://schemas.microsoft.com/office/drawing/2014/main" id="{28550830-037E-741D-16AB-B4DF2BA60830}"/>
              </a:ext>
            </a:extLst>
          </p:cNvPr>
          <p:cNvSpPr/>
          <p:nvPr/>
        </p:nvSpPr>
        <p:spPr>
          <a:xfrm>
            <a:off x="11363813" y="5993611"/>
            <a:ext cx="802888" cy="780586"/>
          </a:xfrm>
          <a:prstGeom prst="ellipse">
            <a:avLst/>
          </a:prstGeom>
          <a:solidFill>
            <a:srgbClr val="FBBC05"/>
          </a:solidFill>
          <a:ln>
            <a:solidFill>
              <a:srgbClr val="FBBC0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TextBox 23">
            <a:extLst>
              <a:ext uri="{FF2B5EF4-FFF2-40B4-BE49-F238E27FC236}">
                <a16:creationId xmlns:a16="http://schemas.microsoft.com/office/drawing/2014/main" id="{E85D872C-78E6-DDBF-A2AE-B4040E9D32F3}"/>
              </a:ext>
            </a:extLst>
          </p:cNvPr>
          <p:cNvSpPr txBox="1"/>
          <p:nvPr/>
        </p:nvSpPr>
        <p:spPr>
          <a:xfrm>
            <a:off x="11244648" y="6911122"/>
            <a:ext cx="1115122"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2020</a:t>
            </a:r>
            <a:endParaRPr lang="en-IN" sz="3200" dirty="0">
              <a:latin typeface="Calibri" panose="020F0502020204030204" pitchFamily="34" charset="0"/>
              <a:cs typeface="Calibri" panose="020F0502020204030204" pitchFamily="34" charset="0"/>
            </a:endParaRPr>
          </a:p>
        </p:txBody>
      </p:sp>
      <p:sp>
        <p:nvSpPr>
          <p:cNvPr id="25" name="TextBox 24">
            <a:extLst>
              <a:ext uri="{FF2B5EF4-FFF2-40B4-BE49-F238E27FC236}">
                <a16:creationId xmlns:a16="http://schemas.microsoft.com/office/drawing/2014/main" id="{9B9CD7CB-7C26-A958-81C4-146C3BB32AD6}"/>
              </a:ext>
            </a:extLst>
          </p:cNvPr>
          <p:cNvSpPr txBox="1"/>
          <p:nvPr/>
        </p:nvSpPr>
        <p:spPr>
          <a:xfrm>
            <a:off x="10763342" y="5393030"/>
            <a:ext cx="1548025"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        T5</a:t>
            </a:r>
            <a:endParaRPr lang="en-IN" sz="3200" dirty="0">
              <a:latin typeface="Calibri" panose="020F0502020204030204" pitchFamily="34" charset="0"/>
              <a:cs typeface="Calibri" panose="020F0502020204030204" pitchFamily="34" charset="0"/>
            </a:endParaRPr>
          </a:p>
        </p:txBody>
      </p:sp>
      <p:sp>
        <p:nvSpPr>
          <p:cNvPr id="26" name="TextBox 25">
            <a:extLst>
              <a:ext uri="{FF2B5EF4-FFF2-40B4-BE49-F238E27FC236}">
                <a16:creationId xmlns:a16="http://schemas.microsoft.com/office/drawing/2014/main" id="{AA337C1E-7AF0-008F-079E-75ED274EAE02}"/>
              </a:ext>
            </a:extLst>
          </p:cNvPr>
          <p:cNvSpPr txBox="1"/>
          <p:nvPr/>
        </p:nvSpPr>
        <p:spPr>
          <a:xfrm>
            <a:off x="13249373" y="5391099"/>
            <a:ext cx="1624277"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LaMDA</a:t>
            </a:r>
            <a:endParaRPr lang="en-IN" sz="3200" dirty="0">
              <a:latin typeface="Calibri" panose="020F0502020204030204" pitchFamily="34" charset="0"/>
              <a:cs typeface="Calibri" panose="020F0502020204030204" pitchFamily="34" charset="0"/>
            </a:endParaRPr>
          </a:p>
        </p:txBody>
      </p:sp>
      <p:sp>
        <p:nvSpPr>
          <p:cNvPr id="27" name="Oval 26">
            <a:extLst>
              <a:ext uri="{FF2B5EF4-FFF2-40B4-BE49-F238E27FC236}">
                <a16:creationId xmlns:a16="http://schemas.microsoft.com/office/drawing/2014/main" id="{044A16D2-7138-371B-1825-854CC3069CBD}"/>
              </a:ext>
            </a:extLst>
          </p:cNvPr>
          <p:cNvSpPr/>
          <p:nvPr/>
        </p:nvSpPr>
        <p:spPr>
          <a:xfrm>
            <a:off x="13567352" y="6007827"/>
            <a:ext cx="802888" cy="780586"/>
          </a:xfrm>
          <a:prstGeom prst="ellipse">
            <a:avLst/>
          </a:prstGeom>
          <a:solidFill>
            <a:srgbClr val="EA4335"/>
          </a:solidFill>
          <a:ln>
            <a:solidFill>
              <a:srgbClr val="EA433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TextBox 27">
            <a:extLst>
              <a:ext uri="{FF2B5EF4-FFF2-40B4-BE49-F238E27FC236}">
                <a16:creationId xmlns:a16="http://schemas.microsoft.com/office/drawing/2014/main" id="{47813DDB-351D-C0D5-F5B2-54003FD5D928}"/>
              </a:ext>
            </a:extLst>
          </p:cNvPr>
          <p:cNvSpPr txBox="1"/>
          <p:nvPr/>
        </p:nvSpPr>
        <p:spPr>
          <a:xfrm>
            <a:off x="13503950" y="6944459"/>
            <a:ext cx="1115122"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2021</a:t>
            </a:r>
            <a:endParaRPr lang="en-IN" sz="3200" dirty="0">
              <a:latin typeface="Calibri" panose="020F0502020204030204" pitchFamily="34" charset="0"/>
              <a:cs typeface="Calibri" panose="020F0502020204030204" pitchFamily="34" charset="0"/>
            </a:endParaRPr>
          </a:p>
        </p:txBody>
      </p:sp>
      <p:sp>
        <p:nvSpPr>
          <p:cNvPr id="29" name="TextBox 28">
            <a:extLst>
              <a:ext uri="{FF2B5EF4-FFF2-40B4-BE49-F238E27FC236}">
                <a16:creationId xmlns:a16="http://schemas.microsoft.com/office/drawing/2014/main" id="{0D09A39F-5311-2653-F535-975F7F6370AB}"/>
              </a:ext>
            </a:extLst>
          </p:cNvPr>
          <p:cNvSpPr txBox="1"/>
          <p:nvPr/>
        </p:nvSpPr>
        <p:spPr>
          <a:xfrm>
            <a:off x="15828803" y="5439037"/>
            <a:ext cx="1624277" cy="584775"/>
          </a:xfrm>
          <a:prstGeom prst="rect">
            <a:avLst/>
          </a:prstGeom>
          <a:noFill/>
        </p:spPr>
        <p:txBody>
          <a:bodyPr wrap="square" rtlCol="0">
            <a:spAutoFit/>
          </a:bodyPr>
          <a:lstStyle/>
          <a:p>
            <a:r>
              <a:rPr lang="en-US" sz="3200" dirty="0" err="1">
                <a:latin typeface="Calibri" panose="020F0502020204030204" pitchFamily="34" charset="0"/>
                <a:cs typeface="Calibri" panose="020F0502020204030204" pitchFamily="34" charset="0"/>
              </a:rPr>
              <a:t>PaLM</a:t>
            </a:r>
            <a:endParaRPr lang="en-IN" sz="3200" dirty="0">
              <a:latin typeface="Calibri" panose="020F0502020204030204" pitchFamily="34" charset="0"/>
              <a:cs typeface="Calibri" panose="020F0502020204030204" pitchFamily="34" charset="0"/>
            </a:endParaRPr>
          </a:p>
        </p:txBody>
      </p:sp>
      <p:sp>
        <p:nvSpPr>
          <p:cNvPr id="30" name="TextBox 29">
            <a:extLst>
              <a:ext uri="{FF2B5EF4-FFF2-40B4-BE49-F238E27FC236}">
                <a16:creationId xmlns:a16="http://schemas.microsoft.com/office/drawing/2014/main" id="{C1E5119C-0319-08D0-3866-43AE83FEEE2F}"/>
              </a:ext>
            </a:extLst>
          </p:cNvPr>
          <p:cNvSpPr txBox="1"/>
          <p:nvPr/>
        </p:nvSpPr>
        <p:spPr>
          <a:xfrm>
            <a:off x="17761714" y="5369188"/>
            <a:ext cx="2031689"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Gemini 1.0</a:t>
            </a:r>
            <a:endParaRPr lang="en-IN" sz="3200" dirty="0">
              <a:latin typeface="Calibri" panose="020F0502020204030204" pitchFamily="34" charset="0"/>
              <a:cs typeface="Calibri" panose="020F0502020204030204" pitchFamily="34" charset="0"/>
            </a:endParaRPr>
          </a:p>
        </p:txBody>
      </p:sp>
      <p:sp>
        <p:nvSpPr>
          <p:cNvPr id="33" name="TextBox 32">
            <a:extLst>
              <a:ext uri="{FF2B5EF4-FFF2-40B4-BE49-F238E27FC236}">
                <a16:creationId xmlns:a16="http://schemas.microsoft.com/office/drawing/2014/main" id="{871B1BAB-58DA-1FC7-935B-99FA753325DB}"/>
              </a:ext>
            </a:extLst>
          </p:cNvPr>
          <p:cNvSpPr txBox="1"/>
          <p:nvPr/>
        </p:nvSpPr>
        <p:spPr>
          <a:xfrm>
            <a:off x="20178453" y="5386395"/>
            <a:ext cx="2031689"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Gemini 1.5</a:t>
            </a:r>
            <a:endParaRPr lang="en-IN" sz="3200" dirty="0">
              <a:latin typeface="Calibri" panose="020F0502020204030204" pitchFamily="34" charset="0"/>
              <a:cs typeface="Calibri" panose="020F0502020204030204" pitchFamily="34" charset="0"/>
            </a:endParaRPr>
          </a:p>
        </p:txBody>
      </p:sp>
      <p:sp>
        <p:nvSpPr>
          <p:cNvPr id="34" name="Oval 33">
            <a:extLst>
              <a:ext uri="{FF2B5EF4-FFF2-40B4-BE49-F238E27FC236}">
                <a16:creationId xmlns:a16="http://schemas.microsoft.com/office/drawing/2014/main" id="{E0257D5F-BFC1-C800-7965-9FE18AD1F322}"/>
              </a:ext>
            </a:extLst>
          </p:cNvPr>
          <p:cNvSpPr/>
          <p:nvPr/>
        </p:nvSpPr>
        <p:spPr>
          <a:xfrm>
            <a:off x="15963296" y="6092836"/>
            <a:ext cx="802888" cy="780586"/>
          </a:xfrm>
          <a:prstGeom prst="ellipse">
            <a:avLst/>
          </a:prstGeom>
          <a:solidFill>
            <a:srgbClr val="2B82FB"/>
          </a:solidFill>
          <a:ln>
            <a:solidFill>
              <a:srgbClr val="2B82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Oval 34">
            <a:extLst>
              <a:ext uri="{FF2B5EF4-FFF2-40B4-BE49-F238E27FC236}">
                <a16:creationId xmlns:a16="http://schemas.microsoft.com/office/drawing/2014/main" id="{F2DCC33C-E063-529E-8AA2-06554A53A0DC}"/>
              </a:ext>
            </a:extLst>
          </p:cNvPr>
          <p:cNvSpPr/>
          <p:nvPr/>
        </p:nvSpPr>
        <p:spPr>
          <a:xfrm>
            <a:off x="20896081" y="6097929"/>
            <a:ext cx="802888" cy="780586"/>
          </a:xfrm>
          <a:prstGeom prst="ellipse">
            <a:avLst/>
          </a:prstGeom>
          <a:solidFill>
            <a:srgbClr val="FBBC05"/>
          </a:solidFill>
          <a:ln>
            <a:solidFill>
              <a:srgbClr val="FBBC0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Oval 35">
            <a:extLst>
              <a:ext uri="{FF2B5EF4-FFF2-40B4-BE49-F238E27FC236}">
                <a16:creationId xmlns:a16="http://schemas.microsoft.com/office/drawing/2014/main" id="{612B2D6B-517D-4F1E-4DA4-7EE3678F0D98}"/>
              </a:ext>
            </a:extLst>
          </p:cNvPr>
          <p:cNvSpPr/>
          <p:nvPr/>
        </p:nvSpPr>
        <p:spPr>
          <a:xfrm>
            <a:off x="18410926" y="6077414"/>
            <a:ext cx="802888" cy="780586"/>
          </a:xfrm>
          <a:prstGeom prst="ellipse">
            <a:avLst/>
          </a:prstGeom>
          <a:solidFill>
            <a:srgbClr val="34A853"/>
          </a:solidFill>
          <a:ln>
            <a:solidFill>
              <a:srgbClr val="34A85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TextBox 36">
            <a:extLst>
              <a:ext uri="{FF2B5EF4-FFF2-40B4-BE49-F238E27FC236}">
                <a16:creationId xmlns:a16="http://schemas.microsoft.com/office/drawing/2014/main" id="{3CE712C4-5234-D170-00AD-C63309497828}"/>
              </a:ext>
            </a:extLst>
          </p:cNvPr>
          <p:cNvSpPr txBox="1"/>
          <p:nvPr/>
        </p:nvSpPr>
        <p:spPr>
          <a:xfrm>
            <a:off x="15899129" y="6961749"/>
            <a:ext cx="1115122"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2022</a:t>
            </a:r>
            <a:endParaRPr lang="en-IN" sz="3200" dirty="0">
              <a:latin typeface="Calibri" panose="020F0502020204030204" pitchFamily="34" charset="0"/>
              <a:cs typeface="Calibri" panose="020F0502020204030204" pitchFamily="34" charset="0"/>
            </a:endParaRPr>
          </a:p>
        </p:txBody>
      </p:sp>
      <p:sp>
        <p:nvSpPr>
          <p:cNvPr id="38" name="TextBox 37">
            <a:extLst>
              <a:ext uri="{FF2B5EF4-FFF2-40B4-BE49-F238E27FC236}">
                <a16:creationId xmlns:a16="http://schemas.microsoft.com/office/drawing/2014/main" id="{CE548F74-C151-3589-5FD6-FFFC5C48682B}"/>
              </a:ext>
            </a:extLst>
          </p:cNvPr>
          <p:cNvSpPr txBox="1"/>
          <p:nvPr/>
        </p:nvSpPr>
        <p:spPr>
          <a:xfrm>
            <a:off x="18350037" y="7040880"/>
            <a:ext cx="1115122"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2023</a:t>
            </a:r>
            <a:endParaRPr lang="en-IN" sz="3200" dirty="0">
              <a:latin typeface="Calibri" panose="020F0502020204030204" pitchFamily="34" charset="0"/>
              <a:cs typeface="Calibri" panose="020F0502020204030204" pitchFamily="34" charset="0"/>
            </a:endParaRPr>
          </a:p>
        </p:txBody>
      </p:sp>
      <p:sp>
        <p:nvSpPr>
          <p:cNvPr id="39" name="TextBox 38">
            <a:extLst>
              <a:ext uri="{FF2B5EF4-FFF2-40B4-BE49-F238E27FC236}">
                <a16:creationId xmlns:a16="http://schemas.microsoft.com/office/drawing/2014/main" id="{B0EDFAAA-A9B5-AA44-642B-4FD887A59E24}"/>
              </a:ext>
            </a:extLst>
          </p:cNvPr>
          <p:cNvSpPr txBox="1"/>
          <p:nvPr/>
        </p:nvSpPr>
        <p:spPr>
          <a:xfrm>
            <a:off x="20799200" y="7072441"/>
            <a:ext cx="1115122"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2024</a:t>
            </a:r>
            <a:endParaRPr lang="en-IN" sz="3200" dirty="0">
              <a:latin typeface="Calibri" panose="020F0502020204030204" pitchFamily="34" charset="0"/>
              <a:cs typeface="Calibri" panose="020F0502020204030204" pitchFamily="34" charset="0"/>
            </a:endParaRPr>
          </a:p>
        </p:txBody>
      </p:sp>
      <p:sp>
        <p:nvSpPr>
          <p:cNvPr id="40" name="Speech Bubble: Rectangle 39">
            <a:extLst>
              <a:ext uri="{FF2B5EF4-FFF2-40B4-BE49-F238E27FC236}">
                <a16:creationId xmlns:a16="http://schemas.microsoft.com/office/drawing/2014/main" id="{684A5BC2-A679-0755-E504-E2164BCEE5F0}"/>
              </a:ext>
            </a:extLst>
          </p:cNvPr>
          <p:cNvSpPr/>
          <p:nvPr/>
        </p:nvSpPr>
        <p:spPr>
          <a:xfrm>
            <a:off x="10696957" y="2774539"/>
            <a:ext cx="3494235" cy="2282495"/>
          </a:xfrm>
          <a:prstGeom prst="wedgeRectCallout">
            <a:avLst/>
          </a:prstGeom>
          <a:solidFill>
            <a:schemeClr val="bg1">
              <a:lumMod val="9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Calibri" panose="020F0502020204030204" pitchFamily="34" charset="0"/>
                <a:cs typeface="Calibri" panose="020F0502020204030204" pitchFamily="34" charset="0"/>
              </a:rPr>
              <a:t>Trained on a massive dataset of text and code, for tasks like summarization, question answering, and translation.</a:t>
            </a:r>
            <a:endParaRPr lang="en-IN" sz="2400" dirty="0">
              <a:solidFill>
                <a:schemeClr val="tx1"/>
              </a:solidFill>
              <a:latin typeface="Calibri" panose="020F0502020204030204" pitchFamily="34" charset="0"/>
              <a:cs typeface="Calibri" panose="020F0502020204030204" pitchFamily="34" charset="0"/>
            </a:endParaRPr>
          </a:p>
        </p:txBody>
      </p:sp>
      <p:sp>
        <p:nvSpPr>
          <p:cNvPr id="41" name="AutoShape 4" descr="Overview of (GCP) Google Cloud Platform Services">
            <a:extLst>
              <a:ext uri="{FF2B5EF4-FFF2-40B4-BE49-F238E27FC236}">
                <a16:creationId xmlns:a16="http://schemas.microsoft.com/office/drawing/2014/main" id="{D1AED213-A614-5646-1FEC-E51F4C3C85F2}"/>
              </a:ext>
            </a:extLst>
          </p:cNvPr>
          <p:cNvSpPr>
            <a:spLocks noChangeAspect="1" noChangeArrowheads="1"/>
          </p:cNvSpPr>
          <p:nvPr/>
        </p:nvSpPr>
        <p:spPr bwMode="auto">
          <a:xfrm>
            <a:off x="14615855" y="9542407"/>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42" name="Speech Bubble: Rectangle 41">
            <a:extLst>
              <a:ext uri="{FF2B5EF4-FFF2-40B4-BE49-F238E27FC236}">
                <a16:creationId xmlns:a16="http://schemas.microsoft.com/office/drawing/2014/main" id="{C0C0D168-6150-466C-3889-0BAE4ED55418}"/>
              </a:ext>
            </a:extLst>
          </p:cNvPr>
          <p:cNvSpPr/>
          <p:nvPr/>
        </p:nvSpPr>
        <p:spPr>
          <a:xfrm rot="10800000">
            <a:off x="11455785" y="8127273"/>
            <a:ext cx="3679902" cy="2239847"/>
          </a:xfrm>
          <a:prstGeom prst="wedgeRectCallout">
            <a:avLst/>
          </a:prstGeom>
          <a:solidFill>
            <a:schemeClr val="bg1">
              <a:lumMod val="9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vert="horz" rtlCol="0" anchor="ctr"/>
          <a:lstStyle/>
          <a:p>
            <a:pPr algn="ctr"/>
            <a:endParaRPr lang="en-IN" sz="2400" dirty="0">
              <a:solidFill>
                <a:schemeClr val="bg1"/>
              </a:solidFill>
              <a:latin typeface="Calibri" panose="020F0502020204030204" pitchFamily="34" charset="0"/>
              <a:cs typeface="Calibri" panose="020F0502020204030204" pitchFamily="34" charset="0"/>
            </a:endParaRPr>
          </a:p>
        </p:txBody>
      </p:sp>
      <p:sp>
        <p:nvSpPr>
          <p:cNvPr id="43" name="TextBox 42">
            <a:extLst>
              <a:ext uri="{FF2B5EF4-FFF2-40B4-BE49-F238E27FC236}">
                <a16:creationId xmlns:a16="http://schemas.microsoft.com/office/drawing/2014/main" id="{6CF815E6-C6A1-86B3-CAEB-01C079011BDD}"/>
              </a:ext>
            </a:extLst>
          </p:cNvPr>
          <p:cNvSpPr txBox="1"/>
          <p:nvPr/>
        </p:nvSpPr>
        <p:spPr>
          <a:xfrm>
            <a:off x="11574374" y="8318420"/>
            <a:ext cx="3438759" cy="1938992"/>
          </a:xfrm>
          <a:prstGeom prst="rect">
            <a:avLst/>
          </a:prstGeom>
          <a:solidFill>
            <a:schemeClr val="bg1">
              <a:lumMod val="95000"/>
            </a:schemeClr>
          </a:solidFill>
        </p:spPr>
        <p:txBody>
          <a:bodyPr wrap="square" rtlCol="0">
            <a:spAutoFit/>
          </a:bodyPr>
          <a:lstStyle/>
          <a:p>
            <a:pPr algn="ctr"/>
            <a:r>
              <a:rPr lang="en-US" sz="2400" dirty="0">
                <a:solidFill>
                  <a:schemeClr val="tx1"/>
                </a:solidFill>
                <a:latin typeface="Calibri" panose="020F0502020204030204" pitchFamily="34" charset="0"/>
                <a:cs typeface="Calibri" panose="020F0502020204030204" pitchFamily="34" charset="0"/>
              </a:rPr>
              <a:t>Focused on generating more engaging and informative dialogue for conversational AI applications.</a:t>
            </a:r>
            <a:endParaRPr lang="en-IN" sz="2400" dirty="0">
              <a:solidFill>
                <a:schemeClr val="tx1"/>
              </a:solidFill>
              <a:latin typeface="Calibri" panose="020F0502020204030204" pitchFamily="34" charset="0"/>
              <a:cs typeface="Calibri" panose="020F0502020204030204" pitchFamily="34" charset="0"/>
            </a:endParaRPr>
          </a:p>
        </p:txBody>
      </p:sp>
      <p:sp>
        <p:nvSpPr>
          <p:cNvPr id="44" name="Speech Bubble: Rectangle 43">
            <a:extLst>
              <a:ext uri="{FF2B5EF4-FFF2-40B4-BE49-F238E27FC236}">
                <a16:creationId xmlns:a16="http://schemas.microsoft.com/office/drawing/2014/main" id="{0F004701-D41A-B4DB-C56A-8C9E64798708}"/>
              </a:ext>
            </a:extLst>
          </p:cNvPr>
          <p:cNvSpPr/>
          <p:nvPr/>
        </p:nvSpPr>
        <p:spPr>
          <a:xfrm>
            <a:off x="15239321" y="2767558"/>
            <a:ext cx="3494235" cy="2282495"/>
          </a:xfrm>
          <a:prstGeom prst="wedgeRectCallout">
            <a:avLst/>
          </a:prstGeom>
          <a:solidFill>
            <a:schemeClr val="bg1">
              <a:lumMod val="9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Calibri" panose="020F0502020204030204" pitchFamily="34" charset="0"/>
                <a:cs typeface="Calibri" panose="020F0502020204030204" pitchFamily="34" charset="0"/>
              </a:rPr>
              <a:t>D</a:t>
            </a:r>
            <a:r>
              <a:rPr lang="en-US" sz="2400" b="0" i="0" dirty="0">
                <a:solidFill>
                  <a:schemeClr val="tx1"/>
                </a:solidFill>
                <a:effectLst/>
                <a:latin typeface="Calibri" panose="020F0502020204030204" pitchFamily="34" charset="0"/>
                <a:cs typeface="Calibri" panose="020F0502020204030204" pitchFamily="34" charset="0"/>
              </a:rPr>
              <a:t>emonstrating impressive performance in reasoning, factual language understanding, and code generation.</a:t>
            </a:r>
            <a:endParaRPr lang="en-IN" sz="2400" dirty="0">
              <a:solidFill>
                <a:schemeClr val="tx1"/>
              </a:solidFill>
              <a:latin typeface="Calibri" panose="020F0502020204030204" pitchFamily="34" charset="0"/>
              <a:cs typeface="Calibri" panose="020F0502020204030204" pitchFamily="34" charset="0"/>
            </a:endParaRPr>
          </a:p>
        </p:txBody>
      </p:sp>
      <p:sp>
        <p:nvSpPr>
          <p:cNvPr id="45" name="Speech Bubble: Rectangle 44">
            <a:extLst>
              <a:ext uri="{FF2B5EF4-FFF2-40B4-BE49-F238E27FC236}">
                <a16:creationId xmlns:a16="http://schemas.microsoft.com/office/drawing/2014/main" id="{C83264AD-9867-ECA6-209D-969B60D75D36}"/>
              </a:ext>
            </a:extLst>
          </p:cNvPr>
          <p:cNvSpPr/>
          <p:nvPr/>
        </p:nvSpPr>
        <p:spPr>
          <a:xfrm>
            <a:off x="20167204" y="2767558"/>
            <a:ext cx="3494235" cy="2282495"/>
          </a:xfrm>
          <a:prstGeom prst="wedgeRectCallout">
            <a:avLst/>
          </a:prstGeom>
          <a:solidFill>
            <a:schemeClr val="bg1">
              <a:lumMod val="9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Calibri" panose="020F0502020204030204" pitchFamily="34" charset="0"/>
                <a:cs typeface="Calibri" panose="020F0502020204030204" pitchFamily="34" charset="0"/>
              </a:rPr>
              <a:t>C</a:t>
            </a:r>
            <a:r>
              <a:rPr lang="en-US" sz="2400" b="0" i="0" dirty="0">
                <a:solidFill>
                  <a:schemeClr val="tx1"/>
                </a:solidFill>
                <a:effectLst/>
                <a:latin typeface="Calibri" panose="020F0502020204030204" pitchFamily="34" charset="0"/>
                <a:cs typeface="Calibri" panose="020F0502020204030204" pitchFamily="34" charset="0"/>
              </a:rPr>
              <a:t>ontext length to 1 million tokens, further enhancing its ability to understand and respond to longer and more complex prompts.</a:t>
            </a:r>
            <a:endParaRPr lang="en-IN" sz="2400" dirty="0">
              <a:solidFill>
                <a:schemeClr val="tx1"/>
              </a:solidFill>
              <a:latin typeface="Calibri" panose="020F0502020204030204" pitchFamily="34" charset="0"/>
              <a:cs typeface="Calibri" panose="020F0502020204030204" pitchFamily="34" charset="0"/>
            </a:endParaRPr>
          </a:p>
        </p:txBody>
      </p:sp>
      <p:sp>
        <p:nvSpPr>
          <p:cNvPr id="46" name="AutoShape 4" descr="Overview of (GCP) Google Cloud Platform Services">
            <a:extLst>
              <a:ext uri="{FF2B5EF4-FFF2-40B4-BE49-F238E27FC236}">
                <a16:creationId xmlns:a16="http://schemas.microsoft.com/office/drawing/2014/main" id="{31EAD2AA-DC79-3F34-C320-E2DE36C4EC29}"/>
              </a:ext>
            </a:extLst>
          </p:cNvPr>
          <p:cNvSpPr>
            <a:spLocks noChangeAspect="1" noChangeArrowheads="1"/>
          </p:cNvSpPr>
          <p:nvPr/>
        </p:nvSpPr>
        <p:spPr bwMode="auto">
          <a:xfrm>
            <a:off x="19400845" y="9652116"/>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47" name="Speech Bubble: Rectangle 46">
            <a:extLst>
              <a:ext uri="{FF2B5EF4-FFF2-40B4-BE49-F238E27FC236}">
                <a16:creationId xmlns:a16="http://schemas.microsoft.com/office/drawing/2014/main" id="{89CE070A-9DCF-F3B2-9356-7D76AFEA8DFC}"/>
              </a:ext>
            </a:extLst>
          </p:cNvPr>
          <p:cNvSpPr/>
          <p:nvPr/>
        </p:nvSpPr>
        <p:spPr>
          <a:xfrm rot="10800000">
            <a:off x="16009399" y="8236982"/>
            <a:ext cx="4014912" cy="2209515"/>
          </a:xfrm>
          <a:prstGeom prst="wedgeRectCallout">
            <a:avLst/>
          </a:prstGeom>
          <a:solidFill>
            <a:schemeClr val="bg1">
              <a:lumMod val="9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vert="horz" rtlCol="0" anchor="ctr"/>
          <a:lstStyle/>
          <a:p>
            <a:pPr algn="ctr"/>
            <a:endParaRPr lang="en-IN" sz="2400" dirty="0">
              <a:solidFill>
                <a:schemeClr val="bg1"/>
              </a:solidFill>
              <a:latin typeface="Calibri" panose="020F0502020204030204" pitchFamily="34" charset="0"/>
              <a:cs typeface="Calibri" panose="020F0502020204030204" pitchFamily="34" charset="0"/>
            </a:endParaRPr>
          </a:p>
        </p:txBody>
      </p:sp>
      <p:sp>
        <p:nvSpPr>
          <p:cNvPr id="48" name="TextBox 47">
            <a:extLst>
              <a:ext uri="{FF2B5EF4-FFF2-40B4-BE49-F238E27FC236}">
                <a16:creationId xmlns:a16="http://schemas.microsoft.com/office/drawing/2014/main" id="{AD598337-118C-1D51-BD34-08D87006C639}"/>
              </a:ext>
            </a:extLst>
          </p:cNvPr>
          <p:cNvSpPr txBox="1"/>
          <p:nvPr/>
        </p:nvSpPr>
        <p:spPr>
          <a:xfrm>
            <a:off x="16162845" y="8428129"/>
            <a:ext cx="3783537" cy="1938992"/>
          </a:xfrm>
          <a:prstGeom prst="rect">
            <a:avLst/>
          </a:prstGeom>
          <a:solidFill>
            <a:schemeClr val="bg1">
              <a:lumMod val="95000"/>
            </a:schemeClr>
          </a:solidFill>
        </p:spPr>
        <p:txBody>
          <a:bodyPr wrap="square" rtlCol="0">
            <a:spAutoFit/>
          </a:bodyPr>
          <a:lstStyle/>
          <a:p>
            <a:pPr algn="ctr"/>
            <a:r>
              <a:rPr lang="en-US" sz="2400" dirty="0">
                <a:solidFill>
                  <a:schemeClr val="tx1"/>
                </a:solidFill>
                <a:latin typeface="Calibri" panose="020F0502020204030204" pitchFamily="34" charset="0"/>
                <a:cs typeface="Calibri" panose="020F0502020204030204" pitchFamily="34" charset="0"/>
              </a:rPr>
              <a:t>Introduced the Mixture-of-Experts (MoE) architecture, allowing for improved efficiency and performance on complex tasks.</a:t>
            </a:r>
            <a:endParaRPr lang="en-IN" sz="2400" dirty="0">
              <a:solidFill>
                <a:schemeClr val="tx1"/>
              </a:solidFill>
              <a:latin typeface="Calibri" panose="020F0502020204030204" pitchFamily="34" charset="0"/>
              <a:cs typeface="Calibri" panose="020F0502020204030204" pitchFamily="34" charset="0"/>
            </a:endParaRPr>
          </a:p>
        </p:txBody>
      </p:sp>
      <p:sp>
        <p:nvSpPr>
          <p:cNvPr id="31" name="Oval 30">
            <a:extLst>
              <a:ext uri="{FF2B5EF4-FFF2-40B4-BE49-F238E27FC236}">
                <a16:creationId xmlns:a16="http://schemas.microsoft.com/office/drawing/2014/main" id="{422CD02F-ADF1-C6B4-35A4-A4FAF4CB3404}"/>
              </a:ext>
            </a:extLst>
          </p:cNvPr>
          <p:cNvSpPr/>
          <p:nvPr/>
        </p:nvSpPr>
        <p:spPr>
          <a:xfrm>
            <a:off x="23006243" y="6181163"/>
            <a:ext cx="802888" cy="780586"/>
          </a:xfrm>
          <a:prstGeom prst="ellipse">
            <a:avLst/>
          </a:prstGeom>
          <a:solidFill>
            <a:srgbClr val="EA4335"/>
          </a:solidFill>
          <a:ln>
            <a:solidFill>
              <a:srgbClr val="EA433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2" name="TextBox 31">
            <a:extLst>
              <a:ext uri="{FF2B5EF4-FFF2-40B4-BE49-F238E27FC236}">
                <a16:creationId xmlns:a16="http://schemas.microsoft.com/office/drawing/2014/main" id="{0FBAB53B-2D6A-CFA9-D471-95BC278A6D03}"/>
              </a:ext>
            </a:extLst>
          </p:cNvPr>
          <p:cNvSpPr txBox="1"/>
          <p:nvPr/>
        </p:nvSpPr>
        <p:spPr>
          <a:xfrm>
            <a:off x="22265078" y="5404200"/>
            <a:ext cx="2031689"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    Gemma</a:t>
            </a:r>
            <a:endParaRPr lang="en-IN" sz="3200" dirty="0">
              <a:latin typeface="Calibri" panose="020F0502020204030204" pitchFamily="34" charset="0"/>
              <a:cs typeface="Calibri" panose="020F0502020204030204" pitchFamily="34" charset="0"/>
            </a:endParaRPr>
          </a:p>
        </p:txBody>
      </p:sp>
      <p:sp>
        <p:nvSpPr>
          <p:cNvPr id="49" name="TextBox 48">
            <a:extLst>
              <a:ext uri="{FF2B5EF4-FFF2-40B4-BE49-F238E27FC236}">
                <a16:creationId xmlns:a16="http://schemas.microsoft.com/office/drawing/2014/main" id="{C31F13C1-3C21-087C-640D-AC2C8041EF78}"/>
              </a:ext>
            </a:extLst>
          </p:cNvPr>
          <p:cNvSpPr txBox="1"/>
          <p:nvPr/>
        </p:nvSpPr>
        <p:spPr>
          <a:xfrm>
            <a:off x="22879842" y="7139530"/>
            <a:ext cx="1115122"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2024</a:t>
            </a:r>
            <a:endParaRPr lang="en-IN" sz="3200" dirty="0">
              <a:latin typeface="Calibri" panose="020F0502020204030204" pitchFamily="34" charset="0"/>
              <a:cs typeface="Calibri" panose="020F0502020204030204" pitchFamily="34" charset="0"/>
            </a:endParaRPr>
          </a:p>
        </p:txBody>
      </p:sp>
      <p:sp>
        <p:nvSpPr>
          <p:cNvPr id="50" name="AutoShape 4" descr="Overview of (GCP) Google Cloud Platform Services">
            <a:extLst>
              <a:ext uri="{FF2B5EF4-FFF2-40B4-BE49-F238E27FC236}">
                <a16:creationId xmlns:a16="http://schemas.microsoft.com/office/drawing/2014/main" id="{B394B4D0-B3F1-098D-CD9E-44C8C62444F3}"/>
              </a:ext>
            </a:extLst>
          </p:cNvPr>
          <p:cNvSpPr>
            <a:spLocks noChangeAspect="1" noChangeArrowheads="1"/>
          </p:cNvSpPr>
          <p:nvPr/>
        </p:nvSpPr>
        <p:spPr bwMode="auto">
          <a:xfrm>
            <a:off x="23890744" y="9634663"/>
            <a:ext cx="284958" cy="28495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1" name="Speech Bubble: Rectangle 50">
            <a:extLst>
              <a:ext uri="{FF2B5EF4-FFF2-40B4-BE49-F238E27FC236}">
                <a16:creationId xmlns:a16="http://schemas.microsoft.com/office/drawing/2014/main" id="{13F80024-0625-E13D-4878-6B7FE32BECE5}"/>
              </a:ext>
            </a:extLst>
          </p:cNvPr>
          <p:cNvSpPr/>
          <p:nvPr/>
        </p:nvSpPr>
        <p:spPr>
          <a:xfrm rot="10800000">
            <a:off x="20499298" y="8219530"/>
            <a:ext cx="3671978" cy="2239848"/>
          </a:xfrm>
          <a:prstGeom prst="wedgeRectCallout">
            <a:avLst/>
          </a:prstGeom>
          <a:solidFill>
            <a:schemeClr val="bg1">
              <a:lumMod val="9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vert="horz" rtlCol="0" anchor="ctr"/>
          <a:lstStyle/>
          <a:p>
            <a:pPr algn="ctr"/>
            <a:endParaRPr lang="en-IN" sz="2400" dirty="0">
              <a:solidFill>
                <a:schemeClr val="bg1"/>
              </a:solidFill>
              <a:latin typeface="Calibri" panose="020F0502020204030204" pitchFamily="34" charset="0"/>
              <a:cs typeface="Calibri" panose="020F0502020204030204" pitchFamily="34" charset="0"/>
            </a:endParaRPr>
          </a:p>
        </p:txBody>
      </p:sp>
      <p:sp>
        <p:nvSpPr>
          <p:cNvPr id="52" name="TextBox 51">
            <a:extLst>
              <a:ext uri="{FF2B5EF4-FFF2-40B4-BE49-F238E27FC236}">
                <a16:creationId xmlns:a16="http://schemas.microsoft.com/office/drawing/2014/main" id="{7FB8CFEE-D1EC-5DC7-CC0D-5750B66920CA}"/>
              </a:ext>
            </a:extLst>
          </p:cNvPr>
          <p:cNvSpPr txBox="1"/>
          <p:nvPr/>
        </p:nvSpPr>
        <p:spPr>
          <a:xfrm>
            <a:off x="20576021" y="8335431"/>
            <a:ext cx="3518531" cy="1938992"/>
          </a:xfrm>
          <a:prstGeom prst="rect">
            <a:avLst/>
          </a:prstGeom>
          <a:solidFill>
            <a:schemeClr val="bg1">
              <a:lumMod val="95000"/>
            </a:schemeClr>
          </a:solidFill>
        </p:spPr>
        <p:txBody>
          <a:bodyPr wrap="square" rtlCol="0">
            <a:spAutoFit/>
          </a:bodyPr>
          <a:lstStyle/>
          <a:p>
            <a:pPr algn="ctr"/>
            <a:r>
              <a:rPr lang="en-US" sz="2400" dirty="0">
                <a:solidFill>
                  <a:schemeClr val="tx1"/>
                </a:solidFill>
                <a:latin typeface="Calibri" panose="020F0502020204030204" pitchFamily="34" charset="0"/>
                <a:cs typeface="Calibri" panose="020F0502020204030204" pitchFamily="34" charset="0"/>
              </a:rPr>
              <a:t>A family of light-weight SOTA open models built from the same research and technology used to create the Gemini models.</a:t>
            </a:r>
            <a:endParaRPr lang="en-IN" sz="240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434084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9">
          <a:extLst>
            <a:ext uri="{FF2B5EF4-FFF2-40B4-BE49-F238E27FC236}">
              <a16:creationId xmlns:a16="http://schemas.microsoft.com/office/drawing/2014/main" id="{E766D95D-4CBE-F460-750A-42B910B5F262}"/>
            </a:ext>
          </a:extLst>
        </p:cNvPr>
        <p:cNvGrpSpPr/>
        <p:nvPr/>
      </p:nvGrpSpPr>
      <p:grpSpPr>
        <a:xfrm>
          <a:off x="0" y="0"/>
          <a:ext cx="0" cy="0"/>
          <a:chOff x="0" y="0"/>
          <a:chExt cx="0" cy="0"/>
        </a:xfrm>
      </p:grpSpPr>
      <p:sp>
        <p:nvSpPr>
          <p:cNvPr id="160" name="Google Shape;160;p23">
            <a:extLst>
              <a:ext uri="{FF2B5EF4-FFF2-40B4-BE49-F238E27FC236}">
                <a16:creationId xmlns:a16="http://schemas.microsoft.com/office/drawing/2014/main" id="{661799EB-7B40-B12D-2C6D-3E43C673CECB}"/>
              </a:ext>
            </a:extLst>
          </p:cNvPr>
          <p:cNvSpPr txBox="1">
            <a:spLocks noGrp="1"/>
          </p:cNvSpPr>
          <p:nvPr>
            <p:ph type="title"/>
          </p:nvPr>
        </p:nvSpPr>
        <p:spPr>
          <a:xfrm>
            <a:off x="1260600" y="637445"/>
            <a:ext cx="21862800" cy="181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5400" dirty="0"/>
              <a:t>Gemini</a:t>
            </a:r>
            <a:endParaRPr sz="5400" dirty="0"/>
          </a:p>
        </p:txBody>
      </p:sp>
      <p:sp>
        <p:nvSpPr>
          <p:cNvPr id="162" name="Google Shape;162;p23">
            <a:extLst>
              <a:ext uri="{FF2B5EF4-FFF2-40B4-BE49-F238E27FC236}">
                <a16:creationId xmlns:a16="http://schemas.microsoft.com/office/drawing/2014/main" id="{D626C1A2-72C4-778F-EF33-04DAC83394C1}"/>
              </a:ext>
            </a:extLst>
          </p:cNvPr>
          <p:cNvSpPr txBox="1">
            <a:spLocks noGrp="1"/>
          </p:cNvSpPr>
          <p:nvPr>
            <p:ph type="body" idx="1"/>
          </p:nvPr>
        </p:nvSpPr>
        <p:spPr>
          <a:xfrm>
            <a:off x="1260600" y="1852941"/>
            <a:ext cx="22603010" cy="10010117"/>
          </a:xfrm>
          <a:prstGeom prst="rect">
            <a:avLst/>
          </a:prstGeom>
        </p:spPr>
        <p:txBody>
          <a:bodyPr spcFirstLastPara="1" wrap="square" lIns="91425" tIns="91425" rIns="91425" bIns="91425" anchor="t" anchorCtr="0">
            <a:noAutofit/>
          </a:bodyPr>
          <a:lstStyle/>
          <a:p>
            <a:pPr algn="just">
              <a:buSzPct val="80000"/>
            </a:pPr>
            <a:r>
              <a:rPr lang="en-US" sz="3600" dirty="0">
                <a:solidFill>
                  <a:schemeClr val="tx1"/>
                </a:solidFill>
                <a:latin typeface="Google Sans" panose="020B0604020202020204" charset="0"/>
                <a:ea typeface="Google Sans" panose="020B0604020202020204" charset="0"/>
                <a:cs typeface="Google Sans" panose="020B0604020202020204" charset="0"/>
              </a:rPr>
              <a:t>Gemini is a family of the largest, </a:t>
            </a:r>
            <a:r>
              <a:rPr lang="en-US" sz="3600" b="1" dirty="0">
                <a:solidFill>
                  <a:srgbClr val="4285F4"/>
                </a:solidFill>
                <a:latin typeface="Google Sans" panose="020B0604020202020204" charset="0"/>
                <a:ea typeface="Google Sans" panose="020B0604020202020204" charset="0"/>
                <a:cs typeface="Google Sans" panose="020B0604020202020204" charset="0"/>
              </a:rPr>
              <a:t>multi-modal</a:t>
            </a:r>
            <a:r>
              <a:rPr lang="en-US" sz="3600" dirty="0">
                <a:solidFill>
                  <a:schemeClr val="tx1"/>
                </a:solidFill>
                <a:latin typeface="Google Sans" panose="020B0604020202020204" charset="0"/>
                <a:ea typeface="Google Sans" panose="020B0604020202020204" charset="0"/>
                <a:cs typeface="Google Sans" panose="020B0604020202020204" charset="0"/>
              </a:rPr>
              <a:t> AI models developed by Google DeepMind.</a:t>
            </a:r>
          </a:p>
          <a:p>
            <a:pPr algn="just"/>
            <a:endParaRPr lang="en-US" sz="3600" dirty="0">
              <a:solidFill>
                <a:schemeClr val="tx1"/>
              </a:solidFill>
              <a:latin typeface="Google Sans" panose="020B0604020202020204" charset="0"/>
              <a:ea typeface="Google Sans" panose="020B0604020202020204" charset="0"/>
              <a:cs typeface="Google Sans" panose="020B0604020202020204" charset="0"/>
            </a:endParaRPr>
          </a:p>
          <a:p>
            <a:pPr algn="just">
              <a:buSzPct val="80000"/>
            </a:pPr>
            <a:r>
              <a:rPr lang="en-US" sz="3600" dirty="0">
                <a:solidFill>
                  <a:schemeClr val="tx1"/>
                </a:solidFill>
                <a:latin typeface="Google Sans" panose="020B0604020202020204" charset="0"/>
                <a:ea typeface="Google Sans" panose="020B0604020202020204" charset="0"/>
                <a:cs typeface="Google Sans" panose="020B0604020202020204" charset="0"/>
              </a:rPr>
              <a:t>Trained on a large dataset of text, code, images, videos, audio, etc., it can perform various complex tasks such as writing a summary of a big piece of text, detecting content in an image/video, writing codes for you, and much more.</a:t>
            </a:r>
          </a:p>
          <a:p>
            <a:pPr marL="0" indent="0" algn="just">
              <a:buSzPct val="80000"/>
              <a:buNone/>
            </a:pPr>
            <a:endParaRPr lang="en-US" sz="3600" dirty="0">
              <a:solidFill>
                <a:schemeClr val="tx1"/>
              </a:solidFill>
              <a:latin typeface="Google Sans" panose="020B0604020202020204" charset="0"/>
              <a:ea typeface="Google Sans" panose="020B0604020202020204" charset="0"/>
              <a:cs typeface="Google Sans" panose="020B0604020202020204" charset="0"/>
            </a:endParaRPr>
          </a:p>
          <a:p>
            <a:pPr algn="just">
              <a:buSzPct val="80000"/>
            </a:pPr>
            <a:r>
              <a:rPr lang="en-IN" sz="3600" dirty="0">
                <a:solidFill>
                  <a:schemeClr val="tx1"/>
                </a:solidFill>
                <a:latin typeface="Google Sans" panose="020B0604020202020204" charset="0"/>
                <a:ea typeface="Google Sans" panose="020B0604020202020204" charset="0"/>
                <a:cs typeface="Google Sans" panose="020B0604020202020204" charset="0"/>
              </a:rPr>
              <a:t>Gemini is available in following variants – </a:t>
            </a:r>
            <a:r>
              <a:rPr lang="en-IN" sz="3600" b="1" dirty="0">
                <a:solidFill>
                  <a:srgbClr val="2B82FB"/>
                </a:solidFill>
                <a:latin typeface="Google Sans" panose="020B0604020202020204" charset="0"/>
                <a:ea typeface="Google Sans" panose="020B0604020202020204" charset="0"/>
                <a:cs typeface="Google Sans" panose="020B0604020202020204" charset="0"/>
              </a:rPr>
              <a:t>Gemini Ultra</a:t>
            </a:r>
            <a:r>
              <a:rPr lang="en-IN" sz="3600" dirty="0">
                <a:solidFill>
                  <a:schemeClr val="tx1"/>
                </a:solidFill>
                <a:latin typeface="Google Sans" panose="020B0604020202020204" charset="0"/>
                <a:ea typeface="Google Sans" panose="020B0604020202020204" charset="0"/>
                <a:cs typeface="Google Sans" panose="020B0604020202020204" charset="0"/>
              </a:rPr>
              <a:t>, </a:t>
            </a:r>
            <a:r>
              <a:rPr lang="en-IN" sz="3600" b="1" dirty="0">
                <a:solidFill>
                  <a:srgbClr val="2B82FB"/>
                </a:solidFill>
                <a:latin typeface="Google Sans" panose="020B0604020202020204" charset="0"/>
                <a:ea typeface="Google Sans" panose="020B0604020202020204" charset="0"/>
                <a:cs typeface="Google Sans" panose="020B0604020202020204" charset="0"/>
              </a:rPr>
              <a:t>Gemini Pro</a:t>
            </a:r>
            <a:r>
              <a:rPr lang="en-IN" sz="3600" dirty="0">
                <a:solidFill>
                  <a:schemeClr val="tx1"/>
                </a:solidFill>
                <a:latin typeface="Google Sans" panose="020B0604020202020204" charset="0"/>
                <a:ea typeface="Google Sans" panose="020B0604020202020204" charset="0"/>
                <a:cs typeface="Google Sans" panose="020B0604020202020204" charset="0"/>
              </a:rPr>
              <a:t>, </a:t>
            </a:r>
            <a:r>
              <a:rPr lang="en-IN" sz="3600" dirty="0">
                <a:solidFill>
                  <a:srgbClr val="2B82FB"/>
                </a:solidFill>
                <a:latin typeface="Google Sans" panose="020B0604020202020204" charset="0"/>
                <a:ea typeface="Google Sans" panose="020B0604020202020204" charset="0"/>
                <a:cs typeface="Google Sans" panose="020B0604020202020204" charset="0"/>
              </a:rPr>
              <a:t>Gemini Flash </a:t>
            </a:r>
            <a:r>
              <a:rPr lang="en-IN" sz="3600" dirty="0">
                <a:solidFill>
                  <a:schemeClr val="tx1"/>
                </a:solidFill>
                <a:latin typeface="Google Sans" panose="020B0604020202020204" charset="0"/>
                <a:ea typeface="Google Sans" panose="020B0604020202020204" charset="0"/>
                <a:cs typeface="Google Sans" panose="020B0604020202020204" charset="0"/>
              </a:rPr>
              <a:t>and </a:t>
            </a:r>
            <a:r>
              <a:rPr lang="en-IN" sz="3600" b="1" dirty="0">
                <a:solidFill>
                  <a:srgbClr val="2B82FB"/>
                </a:solidFill>
                <a:latin typeface="Google Sans" panose="020B0604020202020204" charset="0"/>
                <a:ea typeface="Google Sans" panose="020B0604020202020204" charset="0"/>
                <a:cs typeface="Google Sans" panose="020B0604020202020204" charset="0"/>
              </a:rPr>
              <a:t>Gemini Nano</a:t>
            </a:r>
            <a:r>
              <a:rPr lang="en-IN" sz="3600" dirty="0">
                <a:solidFill>
                  <a:schemeClr val="tx1"/>
                </a:solidFill>
                <a:latin typeface="Google Sans" panose="020B0604020202020204" charset="0"/>
                <a:ea typeface="Google Sans" panose="020B0604020202020204" charset="0"/>
                <a:cs typeface="Google Sans" panose="020B0604020202020204" charset="0"/>
              </a:rPr>
              <a:t>.</a:t>
            </a:r>
          </a:p>
          <a:p>
            <a:pPr algn="just">
              <a:buSzPct val="80000"/>
            </a:pPr>
            <a:endParaRPr lang="en-US" sz="3600" dirty="0">
              <a:solidFill>
                <a:schemeClr val="tx1"/>
              </a:solidFill>
              <a:latin typeface="Google Sans" panose="020B0604020202020204" charset="0"/>
              <a:ea typeface="Google Sans" panose="020B0604020202020204" charset="0"/>
              <a:cs typeface="Google Sans" panose="020B0604020202020204" charset="0"/>
            </a:endParaRPr>
          </a:p>
          <a:p>
            <a:pPr algn="just">
              <a:buSzPct val="80000"/>
            </a:pPr>
            <a:endParaRPr lang="en-US" sz="3600"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sz="3600"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sz="3600" dirty="0">
              <a:solidFill>
                <a:schemeClr val="tx1"/>
              </a:solidFill>
              <a:latin typeface="Google Sans" panose="020B0604020202020204" charset="0"/>
              <a:ea typeface="Google Sans" panose="020B0604020202020204" charset="0"/>
              <a:cs typeface="Google Sans" panose="020B0604020202020204" charset="0"/>
            </a:endParaRPr>
          </a:p>
          <a:p>
            <a:pPr marL="0" lvl="0" indent="0" algn="just" rtl="0">
              <a:spcBef>
                <a:spcPts val="0"/>
              </a:spcBef>
              <a:spcAft>
                <a:spcPts val="0"/>
              </a:spcAft>
              <a:buSzPts val="4000"/>
              <a:buNone/>
            </a:pPr>
            <a:endParaRPr lang="en-US" sz="36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600" b="1" dirty="0">
              <a:latin typeface="Calibri" panose="020F0502020204030204" pitchFamily="34" charset="0"/>
              <a:cs typeface="Calibri" panose="020F0502020204030204" pitchFamily="34" charset="0"/>
            </a:endParaRPr>
          </a:p>
        </p:txBody>
      </p:sp>
      <p:sp>
        <p:nvSpPr>
          <p:cNvPr id="4" name="AutoShape 4" descr="Overview of (GCP) Google Cloud Platform Services">
            <a:extLst>
              <a:ext uri="{FF2B5EF4-FFF2-40B4-BE49-F238E27FC236}">
                <a16:creationId xmlns:a16="http://schemas.microsoft.com/office/drawing/2014/main" id="{A7FAB35A-7487-F2D6-B26F-F6E1A63AD503}"/>
              </a:ext>
            </a:extLst>
          </p:cNvPr>
          <p:cNvSpPr>
            <a:spLocks noChangeAspect="1" noChangeArrowheads="1"/>
          </p:cNvSpPr>
          <p:nvPr/>
        </p:nvSpPr>
        <p:spPr bwMode="auto">
          <a:xfrm>
            <a:off x="12039600"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2" name="Rectangle: Rounded Corners 1">
            <a:extLst>
              <a:ext uri="{FF2B5EF4-FFF2-40B4-BE49-F238E27FC236}">
                <a16:creationId xmlns:a16="http://schemas.microsoft.com/office/drawing/2014/main" id="{104EEBA3-C1D1-D8B4-57A0-9A9430EA41A4}"/>
              </a:ext>
            </a:extLst>
          </p:cNvPr>
          <p:cNvSpPr/>
          <p:nvPr/>
        </p:nvSpPr>
        <p:spPr>
          <a:xfrm>
            <a:off x="2163540" y="7278364"/>
            <a:ext cx="4722496" cy="4384028"/>
          </a:xfrm>
          <a:prstGeom prst="roundRect">
            <a:avLst/>
          </a:prstGeom>
          <a:solidFill>
            <a:srgbClr val="EA4335"/>
          </a:solidFill>
          <a:ln w="19050">
            <a:solidFill>
              <a:srgbClr val="EA433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bg1"/>
                </a:solidFill>
                <a:latin typeface="Google Sans" panose="020B0604020202020204" charset="0"/>
                <a:ea typeface="Google Sans" panose="020B0604020202020204" charset="0"/>
                <a:cs typeface="Google Sans" panose="020B0604020202020204" charset="0"/>
              </a:rPr>
              <a:t>Gemini Ultra 1.0</a:t>
            </a:r>
          </a:p>
          <a:p>
            <a:pPr algn="ctr"/>
            <a:endParaRPr lang="en-US" sz="2600" b="1" dirty="0">
              <a:solidFill>
                <a:schemeClr val="bg1"/>
              </a:solidFill>
              <a:latin typeface="Google Sans" panose="020B0604020202020204" charset="0"/>
              <a:ea typeface="Google Sans" panose="020B0604020202020204" charset="0"/>
              <a:cs typeface="Google Sans" panose="020B0604020202020204" charset="0"/>
            </a:endParaRPr>
          </a:p>
          <a:p>
            <a:pPr algn="ctr"/>
            <a:r>
              <a:rPr lang="en-IN" sz="2600" dirty="0">
                <a:solidFill>
                  <a:schemeClr val="bg1"/>
                </a:solidFill>
                <a:latin typeface="Google Sans" panose="020B0604020202020204" charset="0"/>
                <a:ea typeface="Google Sans" panose="020B0604020202020204" charset="0"/>
                <a:cs typeface="Google Sans" panose="020B0604020202020204" charset="0"/>
              </a:rPr>
              <a:t>The largest and most capable model for highly complex tasks.</a:t>
            </a:r>
            <a:br>
              <a:rPr lang="en-IN" sz="2600" dirty="0">
                <a:solidFill>
                  <a:schemeClr val="bg1"/>
                </a:solidFill>
                <a:latin typeface="Google Sans" panose="020B0604020202020204" charset="0"/>
                <a:ea typeface="Google Sans" panose="020B0604020202020204" charset="0"/>
                <a:cs typeface="Google Sans" panose="020B0604020202020204" charset="0"/>
              </a:rPr>
            </a:br>
            <a:br>
              <a:rPr lang="en-IN" sz="2600" dirty="0">
                <a:solidFill>
                  <a:schemeClr val="bg1"/>
                </a:solidFill>
                <a:latin typeface="Google Sans" panose="020B0604020202020204" charset="0"/>
                <a:ea typeface="Google Sans" panose="020B0604020202020204" charset="0"/>
                <a:cs typeface="Google Sans" panose="020B0604020202020204" charset="0"/>
              </a:rPr>
            </a:br>
            <a:r>
              <a:rPr lang="en-IN" sz="2600" dirty="0">
                <a:solidFill>
                  <a:schemeClr val="bg1"/>
                </a:solidFill>
                <a:latin typeface="Google Sans" panose="020B0604020202020204" charset="0"/>
                <a:ea typeface="Google Sans" panose="020B0604020202020204" charset="0"/>
                <a:cs typeface="Google Sans" panose="020B0604020202020204" charset="0"/>
              </a:rPr>
              <a:t>(available through Gemini Advanced subscription)</a:t>
            </a:r>
          </a:p>
        </p:txBody>
      </p:sp>
      <p:sp>
        <p:nvSpPr>
          <p:cNvPr id="3" name="Rectangle: Rounded Corners 2">
            <a:extLst>
              <a:ext uri="{FF2B5EF4-FFF2-40B4-BE49-F238E27FC236}">
                <a16:creationId xmlns:a16="http://schemas.microsoft.com/office/drawing/2014/main" id="{3322CA7C-97F1-830E-13E9-9BCCF384EABC}"/>
              </a:ext>
            </a:extLst>
          </p:cNvPr>
          <p:cNvSpPr/>
          <p:nvPr/>
        </p:nvSpPr>
        <p:spPr>
          <a:xfrm>
            <a:off x="7469503" y="7211066"/>
            <a:ext cx="4722496" cy="4384028"/>
          </a:xfrm>
          <a:prstGeom prst="roundRect">
            <a:avLst/>
          </a:prstGeom>
          <a:solidFill>
            <a:srgbClr val="34A853"/>
          </a:solidFill>
          <a:ln w="19050">
            <a:solidFill>
              <a:srgbClr val="34A85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bg1"/>
                </a:solidFill>
                <a:latin typeface="Google Sans" panose="020B0604020202020204" charset="0"/>
                <a:ea typeface="Google Sans" panose="020B0604020202020204" charset="0"/>
                <a:cs typeface="Google Sans" panose="020B0604020202020204" charset="0"/>
              </a:rPr>
              <a:t>Gemini Pro 1.5</a:t>
            </a:r>
          </a:p>
          <a:p>
            <a:pPr algn="ctr"/>
            <a:endParaRPr lang="en-US" sz="2600" dirty="0">
              <a:solidFill>
                <a:schemeClr val="bg1"/>
              </a:solidFill>
              <a:latin typeface="Google Sans" panose="020B0604020202020204" charset="0"/>
              <a:ea typeface="Google Sans" panose="020B0604020202020204" charset="0"/>
              <a:cs typeface="Google Sans" panose="020B0604020202020204" charset="0"/>
            </a:endParaRPr>
          </a:p>
          <a:p>
            <a:pPr algn="ctr"/>
            <a:r>
              <a:rPr lang="en-IN" sz="2600" dirty="0">
                <a:solidFill>
                  <a:schemeClr val="bg1"/>
                </a:solidFill>
                <a:latin typeface="Google Sans" panose="020B0604020202020204" charset="0"/>
                <a:ea typeface="Google Sans" panose="020B0604020202020204" charset="0"/>
                <a:cs typeface="Google Sans" panose="020B0604020202020204" charset="0"/>
              </a:rPr>
              <a:t>The best-performing model; up to 2 million token context window</a:t>
            </a:r>
            <a:br>
              <a:rPr lang="en-IN" sz="2600" dirty="0">
                <a:solidFill>
                  <a:schemeClr val="bg1"/>
                </a:solidFill>
                <a:latin typeface="Google Sans" panose="020B0604020202020204" charset="0"/>
                <a:ea typeface="Google Sans" panose="020B0604020202020204" charset="0"/>
                <a:cs typeface="Google Sans" panose="020B0604020202020204" charset="0"/>
              </a:rPr>
            </a:br>
            <a:br>
              <a:rPr lang="en-IN" sz="2600" dirty="0">
                <a:solidFill>
                  <a:schemeClr val="bg1"/>
                </a:solidFill>
                <a:latin typeface="Google Sans" panose="020B0604020202020204" charset="0"/>
                <a:ea typeface="Google Sans" panose="020B0604020202020204" charset="0"/>
                <a:cs typeface="Google Sans" panose="020B0604020202020204" charset="0"/>
              </a:rPr>
            </a:br>
            <a:r>
              <a:rPr lang="en-IN" sz="2600" dirty="0">
                <a:solidFill>
                  <a:schemeClr val="bg1"/>
                </a:solidFill>
                <a:latin typeface="Google Sans" panose="020B0604020202020204" charset="0"/>
                <a:ea typeface="Google Sans" panose="020B0604020202020204" charset="0"/>
                <a:cs typeface="Google Sans" panose="020B0604020202020204" charset="0"/>
              </a:rPr>
              <a:t>(available in Vertex AI, Google AI Studio)</a:t>
            </a:r>
          </a:p>
        </p:txBody>
      </p:sp>
      <p:sp>
        <p:nvSpPr>
          <p:cNvPr id="7" name="Rectangle: Rounded Corners 6">
            <a:extLst>
              <a:ext uri="{FF2B5EF4-FFF2-40B4-BE49-F238E27FC236}">
                <a16:creationId xmlns:a16="http://schemas.microsoft.com/office/drawing/2014/main" id="{F5461538-71DE-F98D-CC63-303FC588C000}"/>
              </a:ext>
            </a:extLst>
          </p:cNvPr>
          <p:cNvSpPr/>
          <p:nvPr/>
        </p:nvSpPr>
        <p:spPr>
          <a:xfrm>
            <a:off x="12775466" y="7211066"/>
            <a:ext cx="4882233" cy="4384028"/>
          </a:xfrm>
          <a:prstGeom prst="roundRect">
            <a:avLst/>
          </a:prstGeom>
          <a:solidFill>
            <a:srgbClr val="FBBC05"/>
          </a:solidFill>
          <a:ln w="19050">
            <a:solidFill>
              <a:srgbClr val="FBBC0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bg1"/>
                </a:solidFill>
                <a:latin typeface="Google Sans" panose="020B0604020202020204" charset="0"/>
                <a:ea typeface="Google Sans" panose="020B0604020202020204" charset="0"/>
                <a:cs typeface="Google Sans" panose="020B0604020202020204" charset="0"/>
              </a:rPr>
              <a:t>Gemini Flash 1.5</a:t>
            </a:r>
          </a:p>
          <a:p>
            <a:pPr algn="ctr"/>
            <a:endParaRPr lang="en-US" sz="2600" dirty="0">
              <a:solidFill>
                <a:schemeClr val="bg1"/>
              </a:solidFill>
              <a:latin typeface="Google Sans" panose="020B0604020202020204" charset="0"/>
              <a:ea typeface="Google Sans" panose="020B0604020202020204" charset="0"/>
              <a:cs typeface="Google Sans" panose="020B0604020202020204" charset="0"/>
            </a:endParaRPr>
          </a:p>
          <a:p>
            <a:pPr algn="ctr"/>
            <a:r>
              <a:rPr lang="en-IN" sz="2600" dirty="0">
                <a:solidFill>
                  <a:schemeClr val="bg1"/>
                </a:solidFill>
                <a:latin typeface="Google Sans" panose="020B0604020202020204" charset="0"/>
                <a:ea typeface="Google Sans" panose="020B0604020202020204" charset="0"/>
                <a:cs typeface="Google Sans" panose="020B0604020202020204" charset="0"/>
              </a:rPr>
              <a:t>Lighter-weight model, fast and efficient; up to 1 million token context window</a:t>
            </a:r>
          </a:p>
          <a:p>
            <a:pPr algn="ctr"/>
            <a:endParaRPr lang="en-IN" sz="2600" dirty="0">
              <a:solidFill>
                <a:schemeClr val="bg1"/>
              </a:solidFill>
              <a:latin typeface="Google Sans" panose="020B0604020202020204" charset="0"/>
              <a:ea typeface="Google Sans" panose="020B0604020202020204" charset="0"/>
              <a:cs typeface="Google Sans" panose="020B0604020202020204" charset="0"/>
            </a:endParaRPr>
          </a:p>
          <a:p>
            <a:pPr algn="ctr"/>
            <a:r>
              <a:rPr lang="en-IN" sz="2600" dirty="0">
                <a:solidFill>
                  <a:schemeClr val="bg1"/>
                </a:solidFill>
                <a:latin typeface="Google Sans" panose="020B0604020202020204" charset="0"/>
                <a:ea typeface="Google Sans" panose="020B0604020202020204" charset="0"/>
                <a:cs typeface="Google Sans" panose="020B0604020202020204" charset="0"/>
              </a:rPr>
              <a:t>(available in public preview on AI Studio)</a:t>
            </a:r>
          </a:p>
        </p:txBody>
      </p:sp>
      <p:sp>
        <p:nvSpPr>
          <p:cNvPr id="9" name="Rectangle: Rounded Corners 8">
            <a:extLst>
              <a:ext uri="{FF2B5EF4-FFF2-40B4-BE49-F238E27FC236}">
                <a16:creationId xmlns:a16="http://schemas.microsoft.com/office/drawing/2014/main" id="{05135862-B19C-129F-D135-C0F34CE32834}"/>
              </a:ext>
            </a:extLst>
          </p:cNvPr>
          <p:cNvSpPr/>
          <p:nvPr/>
        </p:nvSpPr>
        <p:spPr>
          <a:xfrm>
            <a:off x="18241166" y="7211066"/>
            <a:ext cx="4882234" cy="4384028"/>
          </a:xfrm>
          <a:prstGeom prst="roundRect">
            <a:avLst/>
          </a:prstGeom>
          <a:solidFill>
            <a:srgbClr val="2B82FB"/>
          </a:solidFill>
          <a:ln w="19050">
            <a:solidFill>
              <a:srgbClr val="2B82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bg1"/>
                </a:solidFill>
                <a:latin typeface="Google Sans" panose="020B0604020202020204" charset="0"/>
                <a:ea typeface="Google Sans" panose="020B0604020202020204" charset="0"/>
                <a:cs typeface="Google Sans" panose="020B0604020202020204" charset="0"/>
              </a:rPr>
              <a:t>Gemini Nano</a:t>
            </a:r>
          </a:p>
          <a:p>
            <a:pPr algn="ctr"/>
            <a:endParaRPr lang="en-US" sz="2600" dirty="0">
              <a:solidFill>
                <a:schemeClr val="bg1"/>
              </a:solidFill>
              <a:latin typeface="Google Sans" panose="020B0604020202020204" charset="0"/>
              <a:ea typeface="Google Sans" panose="020B0604020202020204" charset="0"/>
              <a:cs typeface="Google Sans" panose="020B0604020202020204" charset="0"/>
            </a:endParaRPr>
          </a:p>
          <a:p>
            <a:pPr algn="ctr"/>
            <a:r>
              <a:rPr lang="en-IN" sz="2600" dirty="0">
                <a:solidFill>
                  <a:schemeClr val="bg1"/>
                </a:solidFill>
                <a:latin typeface="Google Sans" panose="020B0604020202020204" charset="0"/>
                <a:ea typeface="Google Sans" panose="020B0604020202020204" charset="0"/>
                <a:cs typeface="Google Sans" panose="020B0604020202020204" charset="0"/>
              </a:rPr>
              <a:t>The most efficient model for on-device GenAI apps.</a:t>
            </a:r>
          </a:p>
          <a:p>
            <a:pPr algn="ctr"/>
            <a:br>
              <a:rPr lang="en-IN" sz="2600" dirty="0">
                <a:solidFill>
                  <a:schemeClr val="bg1"/>
                </a:solidFill>
                <a:latin typeface="Google Sans" panose="020B0604020202020204" charset="0"/>
                <a:ea typeface="Google Sans" panose="020B0604020202020204" charset="0"/>
                <a:cs typeface="Google Sans" panose="020B0604020202020204" charset="0"/>
              </a:rPr>
            </a:br>
            <a:r>
              <a:rPr lang="en-IN" sz="2600" dirty="0">
                <a:solidFill>
                  <a:schemeClr val="bg1"/>
                </a:solidFill>
                <a:latin typeface="Google Sans" panose="020B0604020202020204" charset="0"/>
                <a:ea typeface="Google Sans" panose="020B0604020202020204" charset="0"/>
                <a:cs typeface="Google Sans" panose="020B0604020202020204" charset="0"/>
              </a:rPr>
              <a:t>(limited preview; supports Pixel 8 Pro and Samsung Galaxy S24)</a:t>
            </a:r>
          </a:p>
        </p:txBody>
      </p:sp>
    </p:spTree>
    <p:extLst>
      <p:ext uri="{BB962C8B-B14F-4D97-AF65-F5344CB8AC3E}">
        <p14:creationId xmlns:p14="http://schemas.microsoft.com/office/powerpoint/2010/main" val="1733870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9">
          <a:extLst>
            <a:ext uri="{FF2B5EF4-FFF2-40B4-BE49-F238E27FC236}">
              <a16:creationId xmlns:a16="http://schemas.microsoft.com/office/drawing/2014/main" id="{E1D6AF74-F37F-FC27-106B-D0D59B531945}"/>
            </a:ext>
          </a:extLst>
        </p:cNvPr>
        <p:cNvGrpSpPr/>
        <p:nvPr/>
      </p:nvGrpSpPr>
      <p:grpSpPr>
        <a:xfrm>
          <a:off x="0" y="0"/>
          <a:ext cx="0" cy="0"/>
          <a:chOff x="0" y="0"/>
          <a:chExt cx="0" cy="0"/>
        </a:xfrm>
      </p:grpSpPr>
      <p:sp>
        <p:nvSpPr>
          <p:cNvPr id="160" name="Google Shape;160;p23">
            <a:extLst>
              <a:ext uri="{FF2B5EF4-FFF2-40B4-BE49-F238E27FC236}">
                <a16:creationId xmlns:a16="http://schemas.microsoft.com/office/drawing/2014/main" id="{E0A8224B-0EC3-5F15-46B4-FF7D0AF2EC68}"/>
              </a:ext>
            </a:extLst>
          </p:cNvPr>
          <p:cNvSpPr txBox="1">
            <a:spLocks noGrp="1"/>
          </p:cNvSpPr>
          <p:nvPr>
            <p:ph type="title"/>
          </p:nvPr>
        </p:nvSpPr>
        <p:spPr>
          <a:xfrm>
            <a:off x="1260597" y="282142"/>
            <a:ext cx="21862800" cy="181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5400" dirty="0"/>
              <a:t>Architecture of Gemini</a:t>
            </a:r>
            <a:endParaRPr sz="5400" dirty="0"/>
          </a:p>
        </p:txBody>
      </p:sp>
      <p:sp>
        <p:nvSpPr>
          <p:cNvPr id="162" name="Google Shape;162;p23">
            <a:extLst>
              <a:ext uri="{FF2B5EF4-FFF2-40B4-BE49-F238E27FC236}">
                <a16:creationId xmlns:a16="http://schemas.microsoft.com/office/drawing/2014/main" id="{EAD4A55D-9E24-4430-BE39-B1E8485A619A}"/>
              </a:ext>
            </a:extLst>
          </p:cNvPr>
          <p:cNvSpPr txBox="1">
            <a:spLocks noGrp="1"/>
          </p:cNvSpPr>
          <p:nvPr>
            <p:ph type="body" idx="1"/>
          </p:nvPr>
        </p:nvSpPr>
        <p:spPr>
          <a:xfrm>
            <a:off x="1260597" y="4060306"/>
            <a:ext cx="22603010" cy="10993264"/>
          </a:xfrm>
          <a:prstGeom prst="rect">
            <a:avLst/>
          </a:prstGeom>
        </p:spPr>
        <p:txBody>
          <a:bodyPr spcFirstLastPara="1" wrap="square" lIns="91425" tIns="91425" rIns="91425" bIns="91425" anchor="t" anchorCtr="0">
            <a:noAutofit/>
          </a:bodyPr>
          <a:lstStyle/>
          <a:p>
            <a:pPr algn="just"/>
            <a:endParaRPr lang="en-US" sz="2800"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sz="2800"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sz="2800"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sz="2800"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sz="2800"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sz="28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2800" b="1"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r>
              <a:rPr lang="en-US" sz="2800" b="1" dirty="0">
                <a:solidFill>
                  <a:srgbClr val="2B82FB"/>
                </a:solidFill>
                <a:latin typeface="Google Sans" panose="020B0604020202020204" charset="0"/>
                <a:ea typeface="Google Sans" panose="020B0604020202020204" charset="0"/>
                <a:cs typeface="Google Sans" panose="020B0604020202020204" charset="0"/>
              </a:rPr>
              <a:t>Encoder: </a:t>
            </a:r>
            <a:r>
              <a:rPr lang="en-US" sz="2800" dirty="0">
                <a:solidFill>
                  <a:schemeClr val="tx1"/>
                </a:solidFill>
                <a:latin typeface="Google Sans" panose="020B0604020202020204" charset="0"/>
                <a:ea typeface="Google Sans" panose="020B0604020202020204" charset="0"/>
                <a:cs typeface="Google Sans" panose="020B0604020202020204" charset="0"/>
              </a:rPr>
              <a:t>Takes input formats like text, code, images, or audio and converts them into a common internal representation that the decoder can understand.</a:t>
            </a:r>
          </a:p>
          <a:p>
            <a:pPr marL="0" indent="0" algn="just">
              <a:buSzPct val="80000"/>
              <a:buNone/>
            </a:pPr>
            <a:endParaRPr lang="en-US" sz="2800" dirty="0">
              <a:solidFill>
                <a:schemeClr val="tx1"/>
              </a:solidFill>
              <a:latin typeface="Google Sans" panose="020B0604020202020204" charset="0"/>
              <a:ea typeface="Google Sans" panose="020B0604020202020204" charset="0"/>
              <a:cs typeface="Google Sans" panose="020B0604020202020204" charset="0"/>
            </a:endParaRPr>
          </a:p>
          <a:p>
            <a:pPr indent="-457200" algn="just">
              <a:buSzPct val="80000"/>
            </a:pPr>
            <a:r>
              <a:rPr lang="en-US" sz="2800" b="1" dirty="0">
                <a:solidFill>
                  <a:srgbClr val="2B82FB"/>
                </a:solidFill>
                <a:latin typeface="Google Sans" panose="020B0604020202020204" charset="0"/>
                <a:ea typeface="Google Sans" panose="020B0604020202020204" charset="0"/>
                <a:cs typeface="Google Sans" panose="020B0604020202020204" charset="0"/>
              </a:rPr>
              <a:t>Decoder: </a:t>
            </a:r>
            <a:r>
              <a:rPr lang="en-US" sz="2800" dirty="0">
                <a:solidFill>
                  <a:schemeClr val="tx1"/>
                </a:solidFill>
                <a:latin typeface="Google Sans" panose="020B0604020202020204" charset="0"/>
                <a:ea typeface="Google Sans" panose="020B0604020202020204" charset="0"/>
                <a:cs typeface="Google Sans" panose="020B0604020202020204" charset="0"/>
              </a:rPr>
              <a:t>Based on the encoded information and the specific task at hand, the decoder generates outputs in different modalities, such as text, code, or translated languages.</a:t>
            </a:r>
          </a:p>
          <a:p>
            <a:pPr marL="0" indent="0" algn="just">
              <a:buSzPct val="80000"/>
              <a:buNone/>
            </a:pPr>
            <a:endParaRPr lang="en-US" sz="2800" dirty="0">
              <a:solidFill>
                <a:schemeClr val="tx1"/>
              </a:solidFill>
              <a:latin typeface="Google Sans" panose="020B0604020202020204" charset="0"/>
              <a:ea typeface="Google Sans" panose="020B0604020202020204" charset="0"/>
              <a:cs typeface="Google Sans" panose="020B0604020202020204" charset="0"/>
            </a:endParaRPr>
          </a:p>
          <a:p>
            <a:pPr indent="-457200" algn="just">
              <a:buSzPct val="80000"/>
            </a:pPr>
            <a:r>
              <a:rPr lang="en-US" sz="2800" dirty="0">
                <a:solidFill>
                  <a:srgbClr val="2B82FB"/>
                </a:solidFill>
                <a:latin typeface="Google Sans" panose="020B0604020202020204" charset="0"/>
                <a:ea typeface="Google Sans" panose="020B0604020202020204" charset="0"/>
                <a:cs typeface="Google Sans" panose="020B0604020202020204" charset="0"/>
              </a:rPr>
              <a:t>Mixture of Experts: </a:t>
            </a:r>
            <a:r>
              <a:rPr lang="en-US" sz="2800" dirty="0">
                <a:solidFill>
                  <a:schemeClr val="tx1"/>
                </a:solidFill>
                <a:latin typeface="Google Sans" panose="020B0604020202020204" charset="0"/>
                <a:ea typeface="Google Sans" panose="020B0604020202020204" charset="0"/>
                <a:cs typeface="Google Sans" panose="020B0604020202020204" charset="0"/>
              </a:rPr>
              <a:t>This component employs a network of smaller, specialized models ("experts") instead of a single, monolithic model. The input is routed to the most relevant expert based on its characteristics for improved efficiency and performance.</a:t>
            </a:r>
          </a:p>
          <a:p>
            <a:pPr marL="571500" indent="-571500" algn="just"/>
            <a:endParaRPr lang="en-US" sz="2800"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sz="2800" dirty="0">
              <a:solidFill>
                <a:schemeClr val="tx1"/>
              </a:solidFill>
              <a:latin typeface="Google Sans" panose="020B0604020202020204" charset="0"/>
              <a:ea typeface="Google Sans" panose="020B0604020202020204" charset="0"/>
              <a:cs typeface="Google Sans" panose="020B0604020202020204" charset="0"/>
            </a:endParaRPr>
          </a:p>
          <a:p>
            <a:pPr marL="0" lvl="0" indent="0" algn="just" rtl="0">
              <a:spcBef>
                <a:spcPts val="0"/>
              </a:spcBef>
              <a:spcAft>
                <a:spcPts val="0"/>
              </a:spcAft>
              <a:buSzPts val="4000"/>
              <a:buNone/>
            </a:pPr>
            <a:endParaRPr lang="en-US" sz="28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2800" b="1" dirty="0">
              <a:latin typeface="Calibri" panose="020F0502020204030204" pitchFamily="34" charset="0"/>
              <a:cs typeface="Calibri" panose="020F0502020204030204" pitchFamily="34" charset="0"/>
            </a:endParaRPr>
          </a:p>
        </p:txBody>
      </p:sp>
      <p:sp>
        <p:nvSpPr>
          <p:cNvPr id="4" name="AutoShape 4" descr="Overview of (GCP) Google Cloud Platform Services">
            <a:extLst>
              <a:ext uri="{FF2B5EF4-FFF2-40B4-BE49-F238E27FC236}">
                <a16:creationId xmlns:a16="http://schemas.microsoft.com/office/drawing/2014/main" id="{3D599264-F993-1FE9-8A4F-8E967A21F3E6}"/>
              </a:ext>
            </a:extLst>
          </p:cNvPr>
          <p:cNvSpPr>
            <a:spLocks noChangeAspect="1" noChangeArrowheads="1"/>
          </p:cNvSpPr>
          <p:nvPr/>
        </p:nvSpPr>
        <p:spPr bwMode="auto">
          <a:xfrm>
            <a:off x="15879332" y="6237369"/>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2" name="Rectangle: Rounded Corners 1">
            <a:extLst>
              <a:ext uri="{FF2B5EF4-FFF2-40B4-BE49-F238E27FC236}">
                <a16:creationId xmlns:a16="http://schemas.microsoft.com/office/drawing/2014/main" id="{75934DA1-63E7-22B9-42CF-6243158ED2E7}"/>
              </a:ext>
            </a:extLst>
          </p:cNvPr>
          <p:cNvSpPr/>
          <p:nvPr/>
        </p:nvSpPr>
        <p:spPr>
          <a:xfrm>
            <a:off x="7678946" y="3321363"/>
            <a:ext cx="2408664" cy="1150468"/>
          </a:xfrm>
          <a:prstGeom prst="roundRect">
            <a:avLst/>
          </a:prstGeom>
          <a:solidFill>
            <a:srgbClr val="2B82FB"/>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latin typeface="Calibri" panose="020F0502020204030204" pitchFamily="34" charset="0"/>
                <a:cs typeface="Calibri" panose="020F0502020204030204" pitchFamily="34" charset="0"/>
              </a:rPr>
              <a:t>Encoder</a:t>
            </a:r>
            <a:endParaRPr lang="en-IN" sz="3200" b="1" dirty="0">
              <a:latin typeface="Calibri" panose="020F0502020204030204" pitchFamily="34" charset="0"/>
              <a:cs typeface="Calibri" panose="020F0502020204030204" pitchFamily="34" charset="0"/>
            </a:endParaRPr>
          </a:p>
        </p:txBody>
      </p:sp>
      <p:sp>
        <p:nvSpPr>
          <p:cNvPr id="3" name="Rectangle: Rounded Corners 2">
            <a:extLst>
              <a:ext uri="{FF2B5EF4-FFF2-40B4-BE49-F238E27FC236}">
                <a16:creationId xmlns:a16="http://schemas.microsoft.com/office/drawing/2014/main" id="{17A2DFF3-18F3-D381-149F-A83C5760AF1E}"/>
              </a:ext>
            </a:extLst>
          </p:cNvPr>
          <p:cNvSpPr/>
          <p:nvPr/>
        </p:nvSpPr>
        <p:spPr>
          <a:xfrm>
            <a:off x="14060106" y="3361890"/>
            <a:ext cx="2408664" cy="1150468"/>
          </a:xfrm>
          <a:prstGeom prst="roundRect">
            <a:avLst/>
          </a:prstGeom>
          <a:solidFill>
            <a:srgbClr val="EA4335"/>
          </a:solidFill>
          <a:ln>
            <a:solidFill>
              <a:srgbClr val="EA433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latin typeface="Calibri" panose="020F0502020204030204" pitchFamily="34" charset="0"/>
                <a:cs typeface="Calibri" panose="020F0502020204030204" pitchFamily="34" charset="0"/>
              </a:rPr>
              <a:t>Decoder</a:t>
            </a:r>
            <a:endParaRPr lang="en-IN" sz="3200" b="1" dirty="0">
              <a:latin typeface="Calibri" panose="020F0502020204030204" pitchFamily="34" charset="0"/>
              <a:cs typeface="Calibri" panose="020F0502020204030204" pitchFamily="34" charset="0"/>
            </a:endParaRPr>
          </a:p>
        </p:txBody>
      </p:sp>
      <p:cxnSp>
        <p:nvCxnSpPr>
          <p:cNvPr id="6" name="Straight Arrow Connector 5">
            <a:extLst>
              <a:ext uri="{FF2B5EF4-FFF2-40B4-BE49-F238E27FC236}">
                <a16:creationId xmlns:a16="http://schemas.microsoft.com/office/drawing/2014/main" id="{99A13EEA-AFB1-529D-31F2-A43C360357E6}"/>
              </a:ext>
            </a:extLst>
          </p:cNvPr>
          <p:cNvCxnSpPr/>
          <p:nvPr/>
        </p:nvCxnSpPr>
        <p:spPr>
          <a:xfrm>
            <a:off x="5742992" y="3892658"/>
            <a:ext cx="1873406" cy="0"/>
          </a:xfrm>
          <a:prstGeom prst="straightConnector1">
            <a:avLst/>
          </a:prstGeom>
          <a:ln w="317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847E06BF-7281-8A36-FC3F-12C3F5B624CA}"/>
              </a:ext>
            </a:extLst>
          </p:cNvPr>
          <p:cNvCxnSpPr/>
          <p:nvPr/>
        </p:nvCxnSpPr>
        <p:spPr>
          <a:xfrm>
            <a:off x="5688197" y="2745970"/>
            <a:ext cx="1873406" cy="1036124"/>
          </a:xfrm>
          <a:prstGeom prst="straightConnector1">
            <a:avLst/>
          </a:prstGeom>
          <a:ln w="317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B0191B71-D45D-E47F-D8A0-F8D41697E2CB}"/>
              </a:ext>
            </a:extLst>
          </p:cNvPr>
          <p:cNvCxnSpPr>
            <a:cxnSpLocks/>
          </p:cNvCxnSpPr>
          <p:nvPr/>
        </p:nvCxnSpPr>
        <p:spPr>
          <a:xfrm flipV="1">
            <a:off x="5625713" y="3980977"/>
            <a:ext cx="1935890" cy="1587908"/>
          </a:xfrm>
          <a:prstGeom prst="straightConnector1">
            <a:avLst/>
          </a:prstGeom>
          <a:ln w="317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522049C5-BAB8-4902-5276-FFBDF676C93F}"/>
              </a:ext>
            </a:extLst>
          </p:cNvPr>
          <p:cNvSpPr txBox="1"/>
          <p:nvPr/>
        </p:nvSpPr>
        <p:spPr>
          <a:xfrm>
            <a:off x="1852121" y="3381298"/>
            <a:ext cx="3850633" cy="1200329"/>
          </a:xfrm>
          <a:prstGeom prst="rect">
            <a:avLst/>
          </a:prstGeom>
          <a:noFill/>
          <a:ln>
            <a:noFill/>
          </a:ln>
        </p:spPr>
        <p:txBody>
          <a:bodyPr wrap="square" rtlCol="0">
            <a:spAutoFit/>
          </a:bodyPr>
          <a:lstStyle/>
          <a:p>
            <a:r>
              <a:rPr lang="en-US" sz="2400" b="1" dirty="0">
                <a:latin typeface="Courier New" panose="02070309020205020404" pitchFamily="49" charset="0"/>
                <a:cs typeface="Courier New" panose="02070309020205020404" pitchFamily="49" charset="0"/>
              </a:rPr>
              <a:t>def model:</a:t>
            </a:r>
          </a:p>
          <a:p>
            <a:r>
              <a:rPr lang="en-US" sz="2400" dirty="0">
                <a:latin typeface="Courier New" panose="02070309020205020404" pitchFamily="49" charset="0"/>
                <a:cs typeface="Courier New" panose="02070309020205020404" pitchFamily="49" charset="0"/>
              </a:rPr>
              <a:t># complete the code</a:t>
            </a:r>
            <a:br>
              <a:rPr lang="en-US" sz="2400" dirty="0">
                <a:latin typeface="Courier New" panose="02070309020205020404" pitchFamily="49" charset="0"/>
                <a:cs typeface="Courier New" panose="02070309020205020404" pitchFamily="49" charset="0"/>
              </a:rPr>
            </a:br>
            <a:r>
              <a:rPr lang="en-US" sz="2400" dirty="0">
                <a:latin typeface="Courier New" panose="02070309020205020404" pitchFamily="49" charset="0"/>
                <a:cs typeface="Courier New" panose="02070309020205020404" pitchFamily="49" charset="0"/>
              </a:rPr>
              <a:t>     </a:t>
            </a:r>
            <a:r>
              <a:rPr lang="en-US" sz="2400" dirty="0">
                <a:solidFill>
                  <a:srgbClr val="2B82FB"/>
                </a:solidFill>
                <a:latin typeface="Courier New" panose="02070309020205020404" pitchFamily="49" charset="0"/>
                <a:cs typeface="Courier New" panose="02070309020205020404" pitchFamily="49" charset="0"/>
              </a:rPr>
              <a:t>(</a:t>
            </a:r>
            <a:r>
              <a:rPr lang="en-US" sz="2400" dirty="0">
                <a:solidFill>
                  <a:srgbClr val="2B82FB"/>
                </a:solidFill>
                <a:latin typeface="Calibri" panose="020F0502020204030204" pitchFamily="34" charset="0"/>
                <a:cs typeface="Calibri" panose="020F0502020204030204" pitchFamily="34" charset="0"/>
              </a:rPr>
              <a:t>code)</a:t>
            </a:r>
            <a:endParaRPr lang="en-IN" sz="2400" dirty="0">
              <a:solidFill>
                <a:srgbClr val="2B82FB"/>
              </a:solidFill>
              <a:latin typeface="Calibri" panose="020F0502020204030204" pitchFamily="34" charset="0"/>
              <a:cs typeface="Calibri" panose="020F0502020204030204" pitchFamily="34" charset="0"/>
            </a:endParaRPr>
          </a:p>
        </p:txBody>
      </p:sp>
      <p:sp>
        <p:nvSpPr>
          <p:cNvPr id="16" name="TextBox 15">
            <a:extLst>
              <a:ext uri="{FF2B5EF4-FFF2-40B4-BE49-F238E27FC236}">
                <a16:creationId xmlns:a16="http://schemas.microsoft.com/office/drawing/2014/main" id="{D6C50EE3-502D-3698-C25B-B3BABC1E8A0F}"/>
              </a:ext>
            </a:extLst>
          </p:cNvPr>
          <p:cNvSpPr txBox="1"/>
          <p:nvPr/>
        </p:nvSpPr>
        <p:spPr>
          <a:xfrm>
            <a:off x="1517839" y="1969061"/>
            <a:ext cx="3850633" cy="1200329"/>
          </a:xfrm>
          <a:prstGeom prst="rect">
            <a:avLst/>
          </a:prstGeom>
          <a:noFill/>
          <a:ln>
            <a:noFill/>
          </a:ln>
        </p:spPr>
        <p:txBody>
          <a:bodyPr wrap="square" rtlCol="0">
            <a:spAutoFit/>
          </a:bodyPr>
          <a:lstStyle/>
          <a:p>
            <a:pPr algn="ctr"/>
            <a:r>
              <a:rPr lang="en-US" sz="2400" dirty="0">
                <a:latin typeface="Calibri" panose="020F0502020204030204" pitchFamily="34" charset="0"/>
                <a:cs typeface="Calibri" panose="020F0502020204030204" pitchFamily="34" charset="0"/>
              </a:rPr>
              <a:t>Suggest me some best places to visit in India.</a:t>
            </a:r>
            <a:br>
              <a:rPr lang="en-US" sz="2400" dirty="0">
                <a:latin typeface="Calibri" panose="020F0502020204030204" pitchFamily="34" charset="0"/>
                <a:cs typeface="Calibri" panose="020F0502020204030204" pitchFamily="34" charset="0"/>
              </a:rPr>
            </a:br>
            <a:r>
              <a:rPr lang="en-US" sz="2400" dirty="0">
                <a:solidFill>
                  <a:srgbClr val="34A853"/>
                </a:solidFill>
                <a:latin typeface="Calibri" panose="020F0502020204030204" pitchFamily="34" charset="0"/>
                <a:cs typeface="Calibri" panose="020F0502020204030204" pitchFamily="34" charset="0"/>
              </a:rPr>
              <a:t>(text)</a:t>
            </a:r>
            <a:endParaRPr lang="en-IN" sz="2400" dirty="0">
              <a:solidFill>
                <a:srgbClr val="34A853"/>
              </a:solidFill>
              <a:latin typeface="Calibri" panose="020F0502020204030204" pitchFamily="34" charset="0"/>
              <a:cs typeface="Calibri" panose="020F0502020204030204" pitchFamily="34" charset="0"/>
            </a:endParaRPr>
          </a:p>
        </p:txBody>
      </p:sp>
      <p:sp>
        <p:nvSpPr>
          <p:cNvPr id="17" name="Rectangle 16">
            <a:extLst>
              <a:ext uri="{FF2B5EF4-FFF2-40B4-BE49-F238E27FC236}">
                <a16:creationId xmlns:a16="http://schemas.microsoft.com/office/drawing/2014/main" id="{C17AEC61-7AE7-10F5-7464-018174E968CD}"/>
              </a:ext>
            </a:extLst>
          </p:cNvPr>
          <p:cNvSpPr/>
          <p:nvPr/>
        </p:nvSpPr>
        <p:spPr>
          <a:xfrm>
            <a:off x="1260597" y="1501863"/>
            <a:ext cx="22603009" cy="5969454"/>
          </a:xfrm>
          <a:prstGeom prst="rect">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8" name="Rectangle: Rounded Corners 17">
            <a:extLst>
              <a:ext uri="{FF2B5EF4-FFF2-40B4-BE49-F238E27FC236}">
                <a16:creationId xmlns:a16="http://schemas.microsoft.com/office/drawing/2014/main" id="{59728B57-CF18-D5B8-D952-BEFCD22D01B9}"/>
              </a:ext>
            </a:extLst>
          </p:cNvPr>
          <p:cNvSpPr/>
          <p:nvPr/>
        </p:nvSpPr>
        <p:spPr>
          <a:xfrm>
            <a:off x="10881211" y="3317424"/>
            <a:ext cx="2408664" cy="1150468"/>
          </a:xfrm>
          <a:prstGeom prst="roundRect">
            <a:avLst/>
          </a:prstGeom>
          <a:solidFill>
            <a:srgbClr val="34A853"/>
          </a:solidFill>
          <a:ln>
            <a:solidFill>
              <a:srgbClr val="34A85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latin typeface="Calibri" panose="020F0502020204030204" pitchFamily="34" charset="0"/>
                <a:cs typeface="Calibri" panose="020F0502020204030204" pitchFamily="34" charset="0"/>
              </a:rPr>
              <a:t>Mixture of Experts (MoE)</a:t>
            </a:r>
            <a:endParaRPr lang="en-IN" sz="2800" b="1" dirty="0">
              <a:latin typeface="Calibri" panose="020F0502020204030204" pitchFamily="34" charset="0"/>
              <a:cs typeface="Calibri" panose="020F0502020204030204" pitchFamily="34" charset="0"/>
            </a:endParaRPr>
          </a:p>
        </p:txBody>
      </p:sp>
      <p:cxnSp>
        <p:nvCxnSpPr>
          <p:cNvPr id="22" name="Straight Arrow Connector 21">
            <a:extLst>
              <a:ext uri="{FF2B5EF4-FFF2-40B4-BE49-F238E27FC236}">
                <a16:creationId xmlns:a16="http://schemas.microsoft.com/office/drawing/2014/main" id="{FB42A3F7-220C-E0B5-6E9A-F4EED1C0823F}"/>
              </a:ext>
            </a:extLst>
          </p:cNvPr>
          <p:cNvCxnSpPr>
            <a:stCxn id="2" idx="3"/>
            <a:endCxn id="18" idx="1"/>
          </p:cNvCxnSpPr>
          <p:nvPr/>
        </p:nvCxnSpPr>
        <p:spPr>
          <a:xfrm flipV="1">
            <a:off x="10087610" y="3892658"/>
            <a:ext cx="793601" cy="3939"/>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BD71855A-5E85-A977-66F6-E2B53A2E5C79}"/>
              </a:ext>
            </a:extLst>
          </p:cNvPr>
          <p:cNvCxnSpPr/>
          <p:nvPr/>
        </p:nvCxnSpPr>
        <p:spPr>
          <a:xfrm flipV="1">
            <a:off x="13266505" y="3916687"/>
            <a:ext cx="793601" cy="3939"/>
          </a:xfrm>
          <a:prstGeom prst="straightConnector1">
            <a:avLst/>
          </a:prstGeom>
          <a:ln w="2857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CEA76FF7-B0C3-A5E6-A259-DE039DBD7145}"/>
              </a:ext>
            </a:extLst>
          </p:cNvPr>
          <p:cNvCxnSpPr>
            <a:stCxn id="3" idx="3"/>
          </p:cNvCxnSpPr>
          <p:nvPr/>
        </p:nvCxnSpPr>
        <p:spPr>
          <a:xfrm>
            <a:off x="16468770" y="3937124"/>
            <a:ext cx="1640808" cy="0"/>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1E739F4E-5C89-53F3-9D4E-2B79CFFAA3CA}"/>
              </a:ext>
            </a:extLst>
          </p:cNvPr>
          <p:cNvCxnSpPr>
            <a:cxnSpLocks/>
          </p:cNvCxnSpPr>
          <p:nvPr/>
        </p:nvCxnSpPr>
        <p:spPr>
          <a:xfrm>
            <a:off x="16459356" y="3983729"/>
            <a:ext cx="1650222" cy="1103863"/>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9E83C773-8A57-CCD8-9934-51736350FE09}"/>
              </a:ext>
            </a:extLst>
          </p:cNvPr>
          <p:cNvSpPr txBox="1"/>
          <p:nvPr/>
        </p:nvSpPr>
        <p:spPr>
          <a:xfrm>
            <a:off x="18128406" y="3357549"/>
            <a:ext cx="5397191" cy="1446550"/>
          </a:xfrm>
          <a:prstGeom prst="rect">
            <a:avLst/>
          </a:prstGeom>
          <a:noFill/>
          <a:ln>
            <a:noFill/>
          </a:ln>
        </p:spPr>
        <p:txBody>
          <a:bodyPr wrap="square" rtlCol="0">
            <a:spAutoFit/>
          </a:bodyPr>
          <a:lstStyle/>
          <a:p>
            <a:r>
              <a:rPr lang="en-US" sz="2200" b="1" dirty="0">
                <a:latin typeface="Courier New" panose="02070309020205020404" pitchFamily="49" charset="0"/>
                <a:cs typeface="Courier New" panose="02070309020205020404" pitchFamily="49" charset="0"/>
              </a:rPr>
              <a:t>def model:</a:t>
            </a:r>
          </a:p>
          <a:p>
            <a:r>
              <a:rPr lang="en-US" sz="2200" dirty="0">
                <a:latin typeface="Courier New" panose="02070309020205020404" pitchFamily="49" charset="0"/>
                <a:cs typeface="Courier New" panose="02070309020205020404" pitchFamily="49" charset="0"/>
              </a:rPr>
              <a:t> model = </a:t>
            </a:r>
            <a:r>
              <a:rPr lang="en-US" sz="2200" dirty="0" err="1">
                <a:latin typeface="Courier New" panose="02070309020205020404" pitchFamily="49" charset="0"/>
                <a:cs typeface="Courier New" panose="02070309020205020404" pitchFamily="49" charset="0"/>
              </a:rPr>
              <a:t>tf.keras.Sequential</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 </a:t>
            </a:r>
            <a:r>
              <a:rPr lang="en-US" sz="2200" dirty="0" err="1">
                <a:latin typeface="Courier New" panose="02070309020205020404" pitchFamily="49" charset="0"/>
                <a:cs typeface="Courier New" panose="02070309020205020404" pitchFamily="49" charset="0"/>
              </a:rPr>
              <a:t>tf.keras.layers.Flatten</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 </a:t>
            </a:r>
            <a:r>
              <a:rPr lang="en-US" sz="2200" dirty="0" err="1">
                <a:latin typeface="Courier New" panose="02070309020205020404" pitchFamily="49" charset="0"/>
                <a:cs typeface="Courier New" panose="02070309020205020404" pitchFamily="49" charset="0"/>
              </a:rPr>
              <a:t>tf.keras.layers.Dense</a:t>
            </a:r>
            <a:r>
              <a:rPr lang="en-US" sz="2200" dirty="0">
                <a:latin typeface="Courier New" panose="02070309020205020404" pitchFamily="49" charset="0"/>
                <a:cs typeface="Courier New" panose="02070309020205020404" pitchFamily="49" charset="0"/>
              </a:rPr>
              <a:t>(…)</a:t>
            </a:r>
            <a:endParaRPr lang="en-IN" sz="2200" dirty="0">
              <a:latin typeface="Courier New" panose="02070309020205020404" pitchFamily="49" charset="0"/>
              <a:cs typeface="Courier New" panose="02070309020205020404" pitchFamily="49" charset="0"/>
            </a:endParaRPr>
          </a:p>
        </p:txBody>
      </p:sp>
      <p:cxnSp>
        <p:nvCxnSpPr>
          <p:cNvPr id="34" name="Straight Arrow Connector 33">
            <a:extLst>
              <a:ext uri="{FF2B5EF4-FFF2-40B4-BE49-F238E27FC236}">
                <a16:creationId xmlns:a16="http://schemas.microsoft.com/office/drawing/2014/main" id="{17AE6410-B958-F013-9125-7CE6166775FE}"/>
              </a:ext>
            </a:extLst>
          </p:cNvPr>
          <p:cNvCxnSpPr>
            <a:cxnSpLocks/>
          </p:cNvCxnSpPr>
          <p:nvPr/>
        </p:nvCxnSpPr>
        <p:spPr>
          <a:xfrm flipV="1">
            <a:off x="16459356" y="2775973"/>
            <a:ext cx="1659636" cy="1161151"/>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38" name="Picture 37">
            <a:extLst>
              <a:ext uri="{FF2B5EF4-FFF2-40B4-BE49-F238E27FC236}">
                <a16:creationId xmlns:a16="http://schemas.microsoft.com/office/drawing/2014/main" id="{F0612260-24D7-7DD5-8371-EE8F65FF45CC}"/>
              </a:ext>
            </a:extLst>
          </p:cNvPr>
          <p:cNvPicPr>
            <a:picLocks noChangeAspect="1"/>
          </p:cNvPicPr>
          <p:nvPr/>
        </p:nvPicPr>
        <p:blipFill>
          <a:blip r:embed="rId3"/>
          <a:stretch>
            <a:fillRect/>
          </a:stretch>
        </p:blipFill>
        <p:spPr>
          <a:xfrm>
            <a:off x="2306106" y="4822533"/>
            <a:ext cx="3319606" cy="1414836"/>
          </a:xfrm>
          <a:prstGeom prst="rect">
            <a:avLst/>
          </a:prstGeom>
          <a:ln>
            <a:solidFill>
              <a:schemeClr val="tx1"/>
            </a:solidFill>
          </a:ln>
        </p:spPr>
      </p:pic>
      <p:sp>
        <p:nvSpPr>
          <p:cNvPr id="39" name="TextBox 38">
            <a:extLst>
              <a:ext uri="{FF2B5EF4-FFF2-40B4-BE49-F238E27FC236}">
                <a16:creationId xmlns:a16="http://schemas.microsoft.com/office/drawing/2014/main" id="{D7DBCBE6-0308-820F-2488-68DB34703F39}"/>
              </a:ext>
            </a:extLst>
          </p:cNvPr>
          <p:cNvSpPr txBox="1"/>
          <p:nvPr/>
        </p:nvSpPr>
        <p:spPr>
          <a:xfrm>
            <a:off x="1807307" y="6245092"/>
            <a:ext cx="4508439" cy="830997"/>
          </a:xfrm>
          <a:prstGeom prst="rect">
            <a:avLst/>
          </a:prstGeom>
          <a:noFill/>
        </p:spPr>
        <p:txBody>
          <a:bodyPr wrap="square" rtlCol="0">
            <a:spAutoFit/>
          </a:bodyPr>
          <a:lstStyle/>
          <a:p>
            <a:pPr algn="ctr"/>
            <a:r>
              <a:rPr lang="en-US" sz="2400" dirty="0">
                <a:latin typeface="Calibri" panose="020F0502020204030204" pitchFamily="34" charset="0"/>
                <a:cs typeface="Calibri" panose="020F0502020204030204" pitchFamily="34" charset="0"/>
              </a:rPr>
              <a:t>What’s present in this image?</a:t>
            </a:r>
            <a:br>
              <a:rPr lang="en-US" sz="2400" dirty="0">
                <a:latin typeface="Calibri" panose="020F0502020204030204" pitchFamily="34" charset="0"/>
                <a:cs typeface="Calibri" panose="020F0502020204030204" pitchFamily="34" charset="0"/>
              </a:rPr>
            </a:br>
            <a:r>
              <a:rPr lang="en-US" sz="2400" dirty="0">
                <a:solidFill>
                  <a:srgbClr val="EA4335"/>
                </a:solidFill>
                <a:latin typeface="Calibri" panose="020F0502020204030204" pitchFamily="34" charset="0"/>
                <a:cs typeface="Calibri" panose="020F0502020204030204" pitchFamily="34" charset="0"/>
              </a:rPr>
              <a:t>(image)</a:t>
            </a:r>
            <a:endParaRPr lang="en-IN" sz="2400" dirty="0">
              <a:solidFill>
                <a:srgbClr val="EA4335"/>
              </a:solidFill>
              <a:latin typeface="Calibri" panose="020F0502020204030204" pitchFamily="34" charset="0"/>
              <a:cs typeface="Calibri" panose="020F0502020204030204" pitchFamily="34" charset="0"/>
            </a:endParaRPr>
          </a:p>
        </p:txBody>
      </p:sp>
      <p:sp>
        <p:nvSpPr>
          <p:cNvPr id="40" name="TextBox 39">
            <a:extLst>
              <a:ext uri="{FF2B5EF4-FFF2-40B4-BE49-F238E27FC236}">
                <a16:creationId xmlns:a16="http://schemas.microsoft.com/office/drawing/2014/main" id="{26417099-CED2-E1D4-D0C0-5F6BBCD71387}"/>
              </a:ext>
            </a:extLst>
          </p:cNvPr>
          <p:cNvSpPr txBox="1"/>
          <p:nvPr/>
        </p:nvSpPr>
        <p:spPr>
          <a:xfrm>
            <a:off x="18068252" y="5175540"/>
            <a:ext cx="5397191" cy="2123658"/>
          </a:xfrm>
          <a:prstGeom prst="rect">
            <a:avLst/>
          </a:prstGeom>
          <a:noFill/>
          <a:ln>
            <a:noFill/>
          </a:ln>
        </p:spPr>
        <p:txBody>
          <a:bodyPr wrap="square" rtlCol="0">
            <a:spAutoFit/>
          </a:bodyPr>
          <a:lstStyle/>
          <a:p>
            <a:r>
              <a:rPr lang="en-US" sz="2200" i="1" dirty="0">
                <a:latin typeface="Calibri" panose="020F0502020204030204" pitchFamily="34" charset="0"/>
                <a:cs typeface="Calibri" panose="020F0502020204030204" pitchFamily="34" charset="0"/>
              </a:rPr>
              <a:t>The image you sent me shows a piece of lined paper with the words "Google Cloud Platform" written on it in black ink. There are also several faint horizontal lines in the background, which suggests the paper is likely from a notebook.</a:t>
            </a:r>
            <a:endParaRPr lang="en-IN" sz="2200" i="1" dirty="0">
              <a:latin typeface="Calibri" panose="020F0502020204030204" pitchFamily="34" charset="0"/>
              <a:cs typeface="Calibri" panose="020F0502020204030204" pitchFamily="34" charset="0"/>
            </a:endParaRPr>
          </a:p>
        </p:txBody>
      </p:sp>
      <p:sp>
        <p:nvSpPr>
          <p:cNvPr id="42" name="TextBox 41">
            <a:extLst>
              <a:ext uri="{FF2B5EF4-FFF2-40B4-BE49-F238E27FC236}">
                <a16:creationId xmlns:a16="http://schemas.microsoft.com/office/drawing/2014/main" id="{047F80ED-2392-3E2C-EF8E-6410C2986F9E}"/>
              </a:ext>
            </a:extLst>
          </p:cNvPr>
          <p:cNvSpPr txBox="1"/>
          <p:nvPr/>
        </p:nvSpPr>
        <p:spPr>
          <a:xfrm>
            <a:off x="18147176" y="1808835"/>
            <a:ext cx="5688246" cy="1200329"/>
          </a:xfrm>
          <a:prstGeom prst="rect">
            <a:avLst/>
          </a:prstGeom>
          <a:noFill/>
          <a:ln>
            <a:noFill/>
          </a:ln>
        </p:spPr>
        <p:txBody>
          <a:bodyPr wrap="square" rtlCol="0">
            <a:spAutoFit/>
          </a:bodyPr>
          <a:lstStyle/>
          <a:p>
            <a:r>
              <a:rPr lang="en-US" sz="2400" i="1" dirty="0">
                <a:latin typeface="Calibri" panose="020F0502020204030204" pitchFamily="34" charset="0"/>
                <a:cs typeface="Calibri" panose="020F0502020204030204" pitchFamily="34" charset="0"/>
              </a:rPr>
              <a:t>Varanasi: Pilgrimage site, river Ganges</a:t>
            </a:r>
          </a:p>
          <a:p>
            <a:r>
              <a:rPr lang="en-IN" sz="2400" i="1" dirty="0">
                <a:latin typeface="Calibri" panose="020F0502020204030204" pitchFamily="34" charset="0"/>
                <a:cs typeface="Calibri" panose="020F0502020204030204" pitchFamily="34" charset="0"/>
              </a:rPr>
              <a:t>Ladakh: Breathtaking Himalayan landscapes</a:t>
            </a:r>
          </a:p>
          <a:p>
            <a:r>
              <a:rPr lang="en-IN" sz="2400" i="1" dirty="0">
                <a:latin typeface="Calibri" panose="020F0502020204030204" pitchFamily="34" charset="0"/>
                <a:cs typeface="Calibri" panose="020F0502020204030204" pitchFamily="34" charset="0"/>
              </a:rPr>
              <a:t>Rishikesh: Yoga capital of the world</a:t>
            </a:r>
          </a:p>
        </p:txBody>
      </p:sp>
    </p:spTree>
    <p:extLst>
      <p:ext uri="{BB962C8B-B14F-4D97-AF65-F5344CB8AC3E}">
        <p14:creationId xmlns:p14="http://schemas.microsoft.com/office/powerpoint/2010/main" val="2746791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9">
          <a:extLst>
            <a:ext uri="{FF2B5EF4-FFF2-40B4-BE49-F238E27FC236}">
              <a16:creationId xmlns:a16="http://schemas.microsoft.com/office/drawing/2014/main" id="{0625935A-2D1A-D2B3-55A4-17C08E4A4635}"/>
            </a:ext>
          </a:extLst>
        </p:cNvPr>
        <p:cNvGrpSpPr/>
        <p:nvPr/>
      </p:nvGrpSpPr>
      <p:grpSpPr>
        <a:xfrm>
          <a:off x="0" y="0"/>
          <a:ext cx="0" cy="0"/>
          <a:chOff x="0" y="0"/>
          <a:chExt cx="0" cy="0"/>
        </a:xfrm>
      </p:grpSpPr>
      <p:sp>
        <p:nvSpPr>
          <p:cNvPr id="160" name="Google Shape;160;p23">
            <a:extLst>
              <a:ext uri="{FF2B5EF4-FFF2-40B4-BE49-F238E27FC236}">
                <a16:creationId xmlns:a16="http://schemas.microsoft.com/office/drawing/2014/main" id="{E3720523-8A8B-4B30-669B-CE1A99F59F5F}"/>
              </a:ext>
            </a:extLst>
          </p:cNvPr>
          <p:cNvSpPr txBox="1">
            <a:spLocks noGrp="1"/>
          </p:cNvSpPr>
          <p:nvPr>
            <p:ph type="title"/>
          </p:nvPr>
        </p:nvSpPr>
        <p:spPr>
          <a:xfrm>
            <a:off x="890492" y="451618"/>
            <a:ext cx="21862800" cy="181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5400" dirty="0"/>
              <a:t>Benchmarks of Gemini 1.5 Pro, Flash</a:t>
            </a:r>
            <a:endParaRPr sz="5400" dirty="0"/>
          </a:p>
        </p:txBody>
      </p:sp>
      <p:sp>
        <p:nvSpPr>
          <p:cNvPr id="162" name="Google Shape;162;p23">
            <a:extLst>
              <a:ext uri="{FF2B5EF4-FFF2-40B4-BE49-F238E27FC236}">
                <a16:creationId xmlns:a16="http://schemas.microsoft.com/office/drawing/2014/main" id="{A6CBC71C-06DC-F4A8-EE12-836D05282835}"/>
              </a:ext>
            </a:extLst>
          </p:cNvPr>
          <p:cNvSpPr txBox="1">
            <a:spLocks noGrp="1"/>
          </p:cNvSpPr>
          <p:nvPr>
            <p:ph type="body" idx="1"/>
          </p:nvPr>
        </p:nvSpPr>
        <p:spPr>
          <a:xfrm>
            <a:off x="890492" y="1813918"/>
            <a:ext cx="22603010" cy="10993264"/>
          </a:xfrm>
          <a:prstGeom prst="rect">
            <a:avLst/>
          </a:prstGeom>
        </p:spPr>
        <p:txBody>
          <a:bodyPr spcFirstLastPara="1" wrap="square" lIns="91425" tIns="91425" rIns="91425" bIns="91425" anchor="t" anchorCtr="0">
            <a:noAutofit/>
          </a:bodyPr>
          <a:lstStyle/>
          <a:p>
            <a:pPr indent="-457200" algn="just">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Enhancement to Gemini 1.0, with a larger token context window (1,28,000) and can go up to 1 million tokens (Flash 1.5) and 2 million tokens (Pro 1.5).</a:t>
            </a: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r>
              <a:rPr lang="en-US" sz="3200" dirty="0">
                <a:solidFill>
                  <a:schemeClr val="tx1"/>
                </a:solidFill>
                <a:latin typeface="Google Sans" panose="020B0604020202020204" charset="0"/>
                <a:ea typeface="Google Sans" panose="020B0604020202020204" charset="0"/>
                <a:cs typeface="Google Sans" panose="020B0604020202020204" charset="0"/>
              </a:rPr>
              <a:t>How much data is 1 million tokens?</a:t>
            </a: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571500" indent="-571500"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indent="-457200" algn="just">
              <a:buSzPct val="80000"/>
            </a:pPr>
            <a:r>
              <a:rPr lang="en-US" sz="3200" dirty="0">
                <a:solidFill>
                  <a:srgbClr val="2B82FB"/>
                </a:solidFill>
                <a:latin typeface="Google Sans" panose="020B0604020202020204" charset="0"/>
                <a:ea typeface="Google Sans" panose="020B0604020202020204" charset="0"/>
                <a:cs typeface="Google Sans" panose="020B0604020202020204" charset="0"/>
              </a:rPr>
              <a:t>Needle in a Haystack evaluation: </a:t>
            </a:r>
            <a:r>
              <a:rPr lang="en-US" sz="3200" dirty="0">
                <a:solidFill>
                  <a:schemeClr val="tx1"/>
                </a:solidFill>
                <a:latin typeface="Google Sans" panose="020B0604020202020204" charset="0"/>
                <a:ea typeface="Google Sans" panose="020B0604020202020204" charset="0"/>
                <a:cs typeface="Google Sans" panose="020B0604020202020204" charset="0"/>
              </a:rPr>
              <a:t>99% times Gemini Pro 1.5 found a small piece of text containing a particular fact or statement purposely placed within a long block of text of about 1 million tokens.</a:t>
            </a:r>
          </a:p>
          <a:p>
            <a:pPr indent="-457200" algn="just"/>
            <a:endParaRPr lang="en-US" sz="3200" b="1" dirty="0">
              <a:latin typeface="Calibri" panose="020F0502020204030204" pitchFamily="34" charset="0"/>
              <a:cs typeface="Calibri" panose="020F0502020204030204" pitchFamily="34" charset="0"/>
            </a:endParaRPr>
          </a:p>
        </p:txBody>
      </p:sp>
      <p:pic>
        <p:nvPicPr>
          <p:cNvPr id="2052" name="Picture 4" descr="Ride the Hogwarts Express!">
            <a:extLst>
              <a:ext uri="{FF2B5EF4-FFF2-40B4-BE49-F238E27FC236}">
                <a16:creationId xmlns:a16="http://schemas.microsoft.com/office/drawing/2014/main" id="{7E50EA8D-9C16-5FE6-936C-3A60A9C6F4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492" y="4368129"/>
            <a:ext cx="7270528" cy="355447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4BD916D-AAB3-8B33-3635-FB299986F190}"/>
              </a:ext>
            </a:extLst>
          </p:cNvPr>
          <p:cNvSpPr txBox="1"/>
          <p:nvPr/>
        </p:nvSpPr>
        <p:spPr>
          <a:xfrm>
            <a:off x="2902695" y="8109549"/>
            <a:ext cx="3906373"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Videos up to 1 hour</a:t>
            </a:r>
            <a:endParaRPr lang="en-IN" sz="3200" dirty="0">
              <a:latin typeface="Calibri" panose="020F0502020204030204" pitchFamily="34" charset="0"/>
              <a:cs typeface="Calibri" panose="020F0502020204030204" pitchFamily="34" charset="0"/>
            </a:endParaRPr>
          </a:p>
        </p:txBody>
      </p:sp>
      <p:pic>
        <p:nvPicPr>
          <p:cNvPr id="2054" name="Picture 6" descr="Premium Vector | Sound wave with imitation of sound. audio identification  technology.">
            <a:extLst>
              <a:ext uri="{FF2B5EF4-FFF2-40B4-BE49-F238E27FC236}">
                <a16:creationId xmlns:a16="http://schemas.microsoft.com/office/drawing/2014/main" id="{9A4D623A-519D-DD7C-080E-BA396D8C82A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52010" y="4368129"/>
            <a:ext cx="6321312" cy="355447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F475778E-53C7-19B2-9621-6A29495FB6D6}"/>
              </a:ext>
            </a:extLst>
          </p:cNvPr>
          <p:cNvSpPr txBox="1"/>
          <p:nvPr/>
        </p:nvSpPr>
        <p:spPr>
          <a:xfrm>
            <a:off x="9989816" y="8109549"/>
            <a:ext cx="4023364"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Audio up to 11 hours</a:t>
            </a:r>
            <a:endParaRPr lang="en-IN" sz="3200" dirty="0">
              <a:latin typeface="Calibri" panose="020F0502020204030204" pitchFamily="34" charset="0"/>
              <a:cs typeface="Calibri" panose="020F0502020204030204" pitchFamily="34" charset="0"/>
            </a:endParaRPr>
          </a:p>
        </p:txBody>
      </p:sp>
      <p:pic>
        <p:nvPicPr>
          <p:cNvPr id="11" name="Picture 10">
            <a:extLst>
              <a:ext uri="{FF2B5EF4-FFF2-40B4-BE49-F238E27FC236}">
                <a16:creationId xmlns:a16="http://schemas.microsoft.com/office/drawing/2014/main" id="{73755391-6A69-5707-1438-91E9AF8BAF7F}"/>
              </a:ext>
            </a:extLst>
          </p:cNvPr>
          <p:cNvPicPr>
            <a:picLocks noChangeAspect="1"/>
          </p:cNvPicPr>
          <p:nvPr/>
        </p:nvPicPr>
        <p:blipFill>
          <a:blip r:embed="rId5"/>
          <a:stretch>
            <a:fillRect/>
          </a:stretch>
        </p:blipFill>
        <p:spPr>
          <a:xfrm>
            <a:off x="16222982" y="4368129"/>
            <a:ext cx="6727264" cy="3554476"/>
          </a:xfrm>
          <a:prstGeom prst="rect">
            <a:avLst/>
          </a:prstGeom>
        </p:spPr>
      </p:pic>
      <p:sp>
        <p:nvSpPr>
          <p:cNvPr id="13" name="TextBox 12">
            <a:extLst>
              <a:ext uri="{FF2B5EF4-FFF2-40B4-BE49-F238E27FC236}">
                <a16:creationId xmlns:a16="http://schemas.microsoft.com/office/drawing/2014/main" id="{EFBAA3DB-9B0D-D58D-7CCB-D7B3234FCDCB}"/>
              </a:ext>
            </a:extLst>
          </p:cNvPr>
          <p:cNvSpPr txBox="1"/>
          <p:nvPr/>
        </p:nvSpPr>
        <p:spPr>
          <a:xfrm>
            <a:off x="17574932" y="8106989"/>
            <a:ext cx="4023364"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 30,000 lines of code</a:t>
            </a:r>
            <a:endParaRPr lang="en-IN" sz="3200" dirty="0">
              <a:latin typeface="Calibri" panose="020F0502020204030204" pitchFamily="34" charset="0"/>
              <a:cs typeface="Calibri" panose="020F0502020204030204" pitchFamily="34" charset="0"/>
            </a:endParaRPr>
          </a:p>
        </p:txBody>
      </p:sp>
      <p:sp>
        <p:nvSpPr>
          <p:cNvPr id="14" name="TextBox 13">
            <a:extLst>
              <a:ext uri="{FF2B5EF4-FFF2-40B4-BE49-F238E27FC236}">
                <a16:creationId xmlns:a16="http://schemas.microsoft.com/office/drawing/2014/main" id="{F1680B38-D8AA-1F56-490B-E0C3B1923428}"/>
              </a:ext>
            </a:extLst>
          </p:cNvPr>
          <p:cNvSpPr txBox="1"/>
          <p:nvPr/>
        </p:nvSpPr>
        <p:spPr>
          <a:xfrm>
            <a:off x="707091" y="10947975"/>
            <a:ext cx="22969818" cy="954107"/>
          </a:xfrm>
          <a:prstGeom prst="rect">
            <a:avLst/>
          </a:prstGeom>
          <a:noFill/>
        </p:spPr>
        <p:txBody>
          <a:bodyPr wrap="square" rtlCol="0">
            <a:spAutoFit/>
          </a:bodyPr>
          <a:lstStyle/>
          <a:p>
            <a:r>
              <a:rPr lang="en-US" sz="2800" dirty="0">
                <a:latin typeface="Calibri" panose="020F0502020204030204" pitchFamily="34" charset="0"/>
                <a:cs typeface="Calibri" panose="020F0502020204030204" pitchFamily="34" charset="0"/>
              </a:rPr>
              <a:t>Learn more: </a:t>
            </a:r>
            <a:br>
              <a:rPr lang="en-US" sz="2800" dirty="0">
                <a:latin typeface="Calibri" panose="020F0502020204030204" pitchFamily="34" charset="0"/>
                <a:cs typeface="Calibri" panose="020F0502020204030204" pitchFamily="34" charset="0"/>
              </a:rPr>
            </a:br>
            <a:r>
              <a:rPr lang="en-US" sz="2800" dirty="0">
                <a:solidFill>
                  <a:srgbClr val="2B82FB"/>
                </a:solidFill>
                <a:latin typeface="Calibri" panose="020F0502020204030204" pitchFamily="34" charset="0"/>
                <a:cs typeface="Calibri" panose="020F0502020204030204" pitchFamily="34" charset="0"/>
                <a:hlinkClick r:id="rId6">
                  <a:extLst>
                    <a:ext uri="{A12FA001-AC4F-418D-AE19-62706E023703}">
                      <ahyp:hlinkClr xmlns:ahyp="http://schemas.microsoft.com/office/drawing/2018/hyperlinkcolor" val="tx"/>
                    </a:ext>
                  </a:extLst>
                </a:hlinkClick>
              </a:rPr>
              <a:t>https://blog.google/technology/ai/google-gemini-next-generation-model-february-2024/</a:t>
            </a:r>
            <a:endParaRPr lang="en-US" sz="2800" dirty="0">
              <a:solidFill>
                <a:srgbClr val="2B82FB"/>
              </a:solidFill>
              <a:latin typeface="Calibri" panose="020F0502020204030204" pitchFamily="34" charset="0"/>
              <a:cs typeface="Calibri" panose="020F0502020204030204" pitchFamily="34" charset="0"/>
            </a:endParaRPr>
          </a:p>
        </p:txBody>
      </p:sp>
      <p:sp>
        <p:nvSpPr>
          <p:cNvPr id="15" name="TextBox 14">
            <a:extLst>
              <a:ext uri="{FF2B5EF4-FFF2-40B4-BE49-F238E27FC236}">
                <a16:creationId xmlns:a16="http://schemas.microsoft.com/office/drawing/2014/main" id="{9BFF2CAF-D5BF-6C70-1C48-71B228D23E27}"/>
              </a:ext>
            </a:extLst>
          </p:cNvPr>
          <p:cNvSpPr txBox="1"/>
          <p:nvPr/>
        </p:nvSpPr>
        <p:spPr>
          <a:xfrm>
            <a:off x="19848531" y="13047642"/>
            <a:ext cx="4535469" cy="523220"/>
          </a:xfrm>
          <a:prstGeom prst="rect">
            <a:avLst/>
          </a:prstGeom>
          <a:noFill/>
        </p:spPr>
        <p:txBody>
          <a:bodyPr wrap="square" rtlCol="0">
            <a:spAutoFit/>
          </a:bodyPr>
          <a:lstStyle/>
          <a:p>
            <a:r>
              <a:rPr lang="en-US" sz="2800">
                <a:latin typeface="Calibri" panose="020F0502020204030204" pitchFamily="34" charset="0"/>
                <a:cs typeface="Calibri" panose="020F0502020204030204" pitchFamily="34" charset="0"/>
              </a:rPr>
              <a:t>Media </a:t>
            </a:r>
            <a:r>
              <a:rPr lang="en-US" sz="2800" dirty="0">
                <a:latin typeface="Calibri" panose="020F0502020204030204" pitchFamily="34" charset="0"/>
                <a:cs typeface="Calibri" panose="020F0502020204030204" pitchFamily="34" charset="0"/>
              </a:rPr>
              <a:t>Source: Google Images</a:t>
            </a:r>
            <a:endParaRPr lang="en-US" sz="2800" dirty="0">
              <a:solidFill>
                <a:srgbClr val="2B82FB"/>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506754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9">
          <a:extLst>
            <a:ext uri="{FF2B5EF4-FFF2-40B4-BE49-F238E27FC236}">
              <a16:creationId xmlns:a16="http://schemas.microsoft.com/office/drawing/2014/main" id="{0ADB4F30-8EAE-66F8-01FF-ABA1EC377034}"/>
            </a:ext>
          </a:extLst>
        </p:cNvPr>
        <p:cNvGrpSpPr/>
        <p:nvPr/>
      </p:nvGrpSpPr>
      <p:grpSpPr>
        <a:xfrm>
          <a:off x="0" y="0"/>
          <a:ext cx="0" cy="0"/>
          <a:chOff x="0" y="0"/>
          <a:chExt cx="0" cy="0"/>
        </a:xfrm>
      </p:grpSpPr>
      <p:sp>
        <p:nvSpPr>
          <p:cNvPr id="160" name="Google Shape;160;p23">
            <a:extLst>
              <a:ext uri="{FF2B5EF4-FFF2-40B4-BE49-F238E27FC236}">
                <a16:creationId xmlns:a16="http://schemas.microsoft.com/office/drawing/2014/main" id="{080D9F5E-66AF-F58B-2C3D-06C98C1A9B5E}"/>
              </a:ext>
            </a:extLst>
          </p:cNvPr>
          <p:cNvSpPr txBox="1">
            <a:spLocks noGrp="1"/>
          </p:cNvSpPr>
          <p:nvPr>
            <p:ph type="title"/>
          </p:nvPr>
        </p:nvSpPr>
        <p:spPr>
          <a:xfrm>
            <a:off x="890492" y="451618"/>
            <a:ext cx="21862800" cy="181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5400" dirty="0"/>
              <a:t>Hands-on with Gemini: Colab</a:t>
            </a:r>
            <a:endParaRPr sz="5400" dirty="0"/>
          </a:p>
        </p:txBody>
      </p:sp>
      <p:sp>
        <p:nvSpPr>
          <p:cNvPr id="162" name="Google Shape;162;p23">
            <a:extLst>
              <a:ext uri="{FF2B5EF4-FFF2-40B4-BE49-F238E27FC236}">
                <a16:creationId xmlns:a16="http://schemas.microsoft.com/office/drawing/2014/main" id="{E8290B3A-B607-3F3A-2FFD-EAC8941AB3B3}"/>
              </a:ext>
            </a:extLst>
          </p:cNvPr>
          <p:cNvSpPr txBox="1">
            <a:spLocks noGrp="1"/>
          </p:cNvSpPr>
          <p:nvPr>
            <p:ph type="body" idx="1"/>
          </p:nvPr>
        </p:nvSpPr>
        <p:spPr>
          <a:xfrm>
            <a:off x="890492" y="1813918"/>
            <a:ext cx="22603010" cy="10993264"/>
          </a:xfrm>
          <a:prstGeom prst="rect">
            <a:avLst/>
          </a:prstGeom>
        </p:spPr>
        <p:txBody>
          <a:bodyPr spcFirstLastPara="1" wrap="square" lIns="91425" tIns="91425" rIns="91425" bIns="91425" anchor="t" anchorCtr="0">
            <a:noAutofit/>
          </a:bodyPr>
          <a:lstStyle/>
          <a:p>
            <a:pPr indent="-457200" algn="just">
              <a:buSzPct val="80000"/>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indent="-457200" algn="just">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Step 1: Go to </a:t>
            </a:r>
            <a:r>
              <a:rPr lang="en-US" sz="3200" dirty="0">
                <a:solidFill>
                  <a:srgbClr val="2B82FB"/>
                </a:solidFill>
                <a:latin typeface="Google Sans" panose="020B0604020202020204" charset="0"/>
                <a:ea typeface="Google Sans" panose="020B0604020202020204" charset="0"/>
                <a:cs typeface="Google Sans" panose="020B0604020202020204" charset="0"/>
                <a:hlinkClick r:id="rId3">
                  <a:extLst>
                    <a:ext uri="{A12FA001-AC4F-418D-AE19-62706E023703}">
                      <ahyp:hlinkClr xmlns:ahyp="http://schemas.microsoft.com/office/drawing/2018/hyperlinkcolor" val="tx"/>
                    </a:ext>
                  </a:extLst>
                </a:hlinkClick>
              </a:rPr>
              <a:t>Google AI Studio</a:t>
            </a:r>
            <a:r>
              <a:rPr lang="en-US" sz="3200" dirty="0">
                <a:solidFill>
                  <a:srgbClr val="2B82FB"/>
                </a:solidFill>
                <a:latin typeface="Google Sans" panose="020B0604020202020204" charset="0"/>
                <a:ea typeface="Google Sans" panose="020B0604020202020204" charset="0"/>
                <a:cs typeface="Google Sans" panose="020B0604020202020204" charset="0"/>
              </a:rPr>
              <a:t> </a:t>
            </a:r>
            <a:r>
              <a:rPr lang="en-US" sz="3200" dirty="0">
                <a:solidFill>
                  <a:schemeClr val="tx1"/>
                </a:solidFill>
                <a:latin typeface="Google Sans" panose="020B0604020202020204" charset="0"/>
                <a:ea typeface="Google Sans" panose="020B0604020202020204" charset="0"/>
                <a:cs typeface="Google Sans" panose="020B0604020202020204" charset="0"/>
              </a:rPr>
              <a:t>and generate an API key.</a:t>
            </a:r>
          </a:p>
          <a:p>
            <a:pPr indent="-457200" algn="just">
              <a:buSzPct val="80000"/>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indent="-457200" algn="just">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Step 2: Clone the repository: </a:t>
            </a:r>
            <a:r>
              <a:rPr lang="en-US" sz="3200" dirty="0">
                <a:solidFill>
                  <a:srgbClr val="2B82FB"/>
                </a:solidFill>
                <a:latin typeface="Google Sans" panose="020B0604020202020204" charset="0"/>
                <a:ea typeface="Google Sans" panose="020B0604020202020204" charset="0"/>
                <a:cs typeface="Google Sans" panose="020B0604020202020204" charset="0"/>
                <a:hlinkClick r:id="rId4">
                  <a:extLst>
                    <a:ext uri="{A12FA001-AC4F-418D-AE19-62706E023703}">
                      <ahyp:hlinkClr xmlns:ahyp="http://schemas.microsoft.com/office/drawing/2018/hyperlinkcolor" val="tx"/>
                    </a:ext>
                  </a:extLst>
                </a:hlinkClick>
              </a:rPr>
              <a:t>https://github.com/NSTiwari/Build-with-AI-Vizag-2024</a:t>
            </a: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indent="-457200" algn="just">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Step 3: Upload the </a:t>
            </a:r>
            <a:r>
              <a:rPr lang="en-US" sz="3600" b="1" dirty="0">
                <a:solidFill>
                  <a:srgbClr val="2B82FB"/>
                </a:solidFill>
                <a:latin typeface="Courier New" panose="02070309020205020404" pitchFamily="49" charset="0"/>
                <a:ea typeface="Google Sans" panose="020B0604020202020204" charset="0"/>
                <a:cs typeface="Courier New" panose="02070309020205020404" pitchFamily="49" charset="0"/>
              </a:rPr>
              <a:t>Gemini_on_Colab.ipynb</a:t>
            </a:r>
            <a:r>
              <a:rPr lang="en-US" sz="3200" dirty="0">
                <a:solidFill>
                  <a:srgbClr val="2B82FB"/>
                </a:solidFill>
                <a:latin typeface="Google Sans" panose="020B0604020202020204" charset="0"/>
                <a:ea typeface="Google Sans" panose="020B0604020202020204" charset="0"/>
                <a:cs typeface="Google Sans" panose="020B0604020202020204" charset="0"/>
              </a:rPr>
              <a:t> </a:t>
            </a:r>
            <a:r>
              <a:rPr lang="en-US" sz="3200" dirty="0">
                <a:solidFill>
                  <a:schemeClr val="tx1"/>
                </a:solidFill>
                <a:latin typeface="Google Sans" panose="020B0604020202020204" charset="0"/>
                <a:ea typeface="Google Sans" panose="020B0604020202020204" charset="0"/>
                <a:cs typeface="Google Sans" panose="020B0604020202020204" charset="0"/>
              </a:rPr>
              <a:t>notebook file on Google Colab.</a:t>
            </a: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indent="-457200" algn="just">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Step 4: Execute the cells in the notebook by following the instructions.</a:t>
            </a: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571500" indent="-571500"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indent="-457200" algn="just"/>
            <a:endParaRPr lang="en-US" sz="32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854736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9">
          <a:extLst>
            <a:ext uri="{FF2B5EF4-FFF2-40B4-BE49-F238E27FC236}">
              <a16:creationId xmlns:a16="http://schemas.microsoft.com/office/drawing/2014/main" id="{BE1FCBB5-4FA3-4ED7-FABF-035311432C5E}"/>
            </a:ext>
          </a:extLst>
        </p:cNvPr>
        <p:cNvGrpSpPr/>
        <p:nvPr/>
      </p:nvGrpSpPr>
      <p:grpSpPr>
        <a:xfrm>
          <a:off x="0" y="0"/>
          <a:ext cx="0" cy="0"/>
          <a:chOff x="0" y="0"/>
          <a:chExt cx="0" cy="0"/>
        </a:xfrm>
      </p:grpSpPr>
      <p:sp>
        <p:nvSpPr>
          <p:cNvPr id="160" name="Google Shape;160;p23">
            <a:extLst>
              <a:ext uri="{FF2B5EF4-FFF2-40B4-BE49-F238E27FC236}">
                <a16:creationId xmlns:a16="http://schemas.microsoft.com/office/drawing/2014/main" id="{B21AF785-9B78-CDF0-31E6-D6C9BE2CBA27}"/>
              </a:ext>
            </a:extLst>
          </p:cNvPr>
          <p:cNvSpPr txBox="1">
            <a:spLocks noGrp="1"/>
          </p:cNvSpPr>
          <p:nvPr>
            <p:ph type="title"/>
          </p:nvPr>
        </p:nvSpPr>
        <p:spPr>
          <a:xfrm>
            <a:off x="890492" y="451618"/>
            <a:ext cx="21862800" cy="181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5400" dirty="0"/>
              <a:t>Hands-on with Gemini 1.5 Pro/Flash: Google AI Studio</a:t>
            </a:r>
            <a:endParaRPr sz="5400" dirty="0"/>
          </a:p>
        </p:txBody>
      </p:sp>
      <p:sp>
        <p:nvSpPr>
          <p:cNvPr id="162" name="Google Shape;162;p23">
            <a:extLst>
              <a:ext uri="{FF2B5EF4-FFF2-40B4-BE49-F238E27FC236}">
                <a16:creationId xmlns:a16="http://schemas.microsoft.com/office/drawing/2014/main" id="{04362DEE-037D-4D43-BBF8-689414F88F17}"/>
              </a:ext>
            </a:extLst>
          </p:cNvPr>
          <p:cNvSpPr txBox="1">
            <a:spLocks noGrp="1"/>
          </p:cNvSpPr>
          <p:nvPr>
            <p:ph type="body" idx="1"/>
          </p:nvPr>
        </p:nvSpPr>
        <p:spPr>
          <a:xfrm>
            <a:off x="890492" y="1813918"/>
            <a:ext cx="22603010" cy="10993264"/>
          </a:xfrm>
          <a:prstGeom prst="rect">
            <a:avLst/>
          </a:prstGeom>
        </p:spPr>
        <p:txBody>
          <a:bodyPr spcFirstLastPara="1" wrap="square" lIns="91425" tIns="91425" rIns="91425" bIns="91425" anchor="t" anchorCtr="0">
            <a:noAutofit/>
          </a:bodyPr>
          <a:lstStyle/>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indent="-457200" algn="just">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Step 1: Go to </a:t>
            </a:r>
            <a:r>
              <a:rPr lang="en-US" sz="3200" dirty="0">
                <a:solidFill>
                  <a:srgbClr val="2B82FB"/>
                </a:solidFill>
                <a:latin typeface="Google Sans" panose="020B0604020202020204" charset="0"/>
                <a:ea typeface="Google Sans" panose="020B0604020202020204" charset="0"/>
                <a:cs typeface="Google Sans" panose="020B0604020202020204" charset="0"/>
                <a:hlinkClick r:id="rId3">
                  <a:extLst>
                    <a:ext uri="{A12FA001-AC4F-418D-AE19-62706E023703}">
                      <ahyp:hlinkClr xmlns:ahyp="http://schemas.microsoft.com/office/drawing/2018/hyperlinkcolor" val="tx"/>
                    </a:ext>
                  </a:extLst>
                </a:hlinkClick>
              </a:rPr>
              <a:t>Google AI Studio</a:t>
            </a:r>
            <a:r>
              <a:rPr lang="en-US" sz="3200" dirty="0">
                <a:solidFill>
                  <a:srgbClr val="2B82FB"/>
                </a:solidFill>
                <a:latin typeface="Google Sans" panose="020B0604020202020204" charset="0"/>
                <a:ea typeface="Google Sans" panose="020B0604020202020204" charset="0"/>
                <a:cs typeface="Google Sans" panose="020B0604020202020204" charset="0"/>
              </a:rPr>
              <a:t> </a:t>
            </a:r>
            <a:r>
              <a:rPr lang="en-US" sz="3200" dirty="0">
                <a:solidFill>
                  <a:schemeClr val="tx1"/>
                </a:solidFill>
                <a:latin typeface="Google Sans" panose="020B0604020202020204" charset="0"/>
                <a:ea typeface="Google Sans" panose="020B0604020202020204" charset="0"/>
                <a:cs typeface="Google Sans" panose="020B0604020202020204" charset="0"/>
              </a:rPr>
              <a:t>and generate an API key.</a:t>
            </a:r>
          </a:p>
          <a:p>
            <a:pPr indent="-457200" algn="just">
              <a:buSzPct val="80000"/>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indent="-457200" algn="just">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Step 2: Choose the </a:t>
            </a:r>
            <a:r>
              <a:rPr lang="en-US" sz="3200" dirty="0">
                <a:solidFill>
                  <a:srgbClr val="2B82FB"/>
                </a:solidFill>
                <a:latin typeface="Google Sans" panose="020B0604020202020204" charset="0"/>
                <a:ea typeface="Google Sans" panose="020B0604020202020204" charset="0"/>
                <a:cs typeface="Google Sans" panose="020B0604020202020204" charset="0"/>
              </a:rPr>
              <a:t>Gemini 1.5 Pro/Flash</a:t>
            </a:r>
            <a:r>
              <a:rPr lang="en-US" sz="3200" dirty="0">
                <a:solidFill>
                  <a:schemeClr val="tx1"/>
                </a:solidFill>
                <a:latin typeface="Google Sans" panose="020B0604020202020204" charset="0"/>
                <a:ea typeface="Google Sans" panose="020B0604020202020204" charset="0"/>
                <a:cs typeface="Google Sans" panose="020B0604020202020204" charset="0"/>
              </a:rPr>
              <a:t> model.</a:t>
            </a: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indent="-457200" algn="just">
              <a:buSzPct val="80000"/>
            </a:pPr>
            <a:r>
              <a:rPr lang="en-US" sz="3200" dirty="0">
                <a:solidFill>
                  <a:schemeClr val="tx1"/>
                </a:solidFill>
                <a:latin typeface="Google Sans" panose="020B0604020202020204" charset="0"/>
                <a:ea typeface="Google Sans" panose="020B0604020202020204" charset="0"/>
                <a:cs typeface="Google Sans" panose="020B0604020202020204" charset="0"/>
              </a:rPr>
              <a:t>Step 3: Try prompts with multi-modal data such as images, videos, texts, PDFs, etc.</a:t>
            </a: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rgbClr val="2B82FB"/>
              </a:solidFill>
              <a:latin typeface="Google Sans" panose="020B0604020202020204" charset="0"/>
              <a:ea typeface="Google Sans" panose="020B0604020202020204" charset="0"/>
              <a:cs typeface="Google Sans" panose="020B0604020202020204" charset="0"/>
            </a:endParaRPr>
          </a:p>
          <a:p>
            <a:pPr indent="-457200" algn="just">
              <a:buSzPct val="80000"/>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indent="0" algn="just">
              <a:buSzPct val="80000"/>
              <a:buNone/>
            </a:pPr>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571500" indent="-571500"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algn="just"/>
            <a:endParaRPr lang="en-US" sz="3200" dirty="0">
              <a:solidFill>
                <a:schemeClr val="tx1"/>
              </a:solidFill>
              <a:latin typeface="Google Sans" panose="020B0604020202020204" charset="0"/>
              <a:ea typeface="Google Sans" panose="020B0604020202020204" charset="0"/>
              <a:cs typeface="Google Sans" panose="020B060402020202020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marL="0" lvl="0" indent="0" algn="just" rtl="0">
              <a:spcBef>
                <a:spcPts val="0"/>
              </a:spcBef>
              <a:spcAft>
                <a:spcPts val="0"/>
              </a:spcAft>
              <a:buSzPts val="4000"/>
              <a:buNone/>
            </a:pPr>
            <a:endParaRPr lang="en-US" sz="3200" b="1" dirty="0">
              <a:latin typeface="Calibri" panose="020F0502020204030204" pitchFamily="34" charset="0"/>
              <a:cs typeface="Calibri" panose="020F0502020204030204" pitchFamily="34" charset="0"/>
            </a:endParaRPr>
          </a:p>
          <a:p>
            <a:pPr indent="-457200" algn="just"/>
            <a:endParaRPr lang="en-US" sz="32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41389624"/>
      </p:ext>
    </p:extLst>
  </p:cSld>
  <p:clrMapOvr>
    <a:masterClrMapping/>
  </p:clrMapOvr>
</p:sld>
</file>

<file path=ppt/theme/theme1.xml><?xml version="1.0" encoding="utf-8"?>
<a:theme xmlns:a="http://schemas.openxmlformats.org/drawingml/2006/main" name="Experts Master">
  <a:themeElements>
    <a:clrScheme name="Default">
      <a:dk1>
        <a:srgbClr val="000000"/>
      </a:dk1>
      <a:lt1>
        <a:srgbClr val="FFFFFF"/>
      </a:lt1>
      <a:dk2>
        <a:srgbClr val="A7A7A7"/>
      </a:dk2>
      <a:lt2>
        <a:srgbClr val="535353"/>
      </a:lt2>
      <a:accent1>
        <a:srgbClr val="4285F4"/>
      </a:accent1>
      <a:accent2>
        <a:srgbClr val="DB4437"/>
      </a:accent2>
      <a:accent3>
        <a:srgbClr val="3F3F3F"/>
      </a:accent3>
      <a:accent4>
        <a:srgbClr val="254A89"/>
      </a:accent4>
      <a:accent5>
        <a:srgbClr val="7B261F"/>
      </a:accent5>
      <a:accent6>
        <a:srgbClr val="232323"/>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1497</TotalTime>
  <Words>1774</Words>
  <Application>Microsoft Office PowerPoint</Application>
  <PresentationFormat>Custom</PresentationFormat>
  <Paragraphs>364</Paragraphs>
  <Slides>24</Slides>
  <Notes>24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Courier New</vt:lpstr>
      <vt:lpstr>Calibri</vt:lpstr>
      <vt:lpstr>Arial</vt:lpstr>
      <vt:lpstr>Google Sans Text</vt:lpstr>
      <vt:lpstr>Google Sans</vt:lpstr>
      <vt:lpstr>Roboto Mono Light</vt:lpstr>
      <vt:lpstr>Experts Master</vt:lpstr>
      <vt:lpstr>PowerPoint Presentation</vt:lpstr>
      <vt:lpstr>$whoami</vt:lpstr>
      <vt:lpstr>Content</vt:lpstr>
      <vt:lpstr>Language models over the years</vt:lpstr>
      <vt:lpstr>Gemini</vt:lpstr>
      <vt:lpstr>Architecture of Gemini</vt:lpstr>
      <vt:lpstr>Benchmarks of Gemini 1.5 Pro, Flash</vt:lpstr>
      <vt:lpstr>Hands-on with Gemini: Colab</vt:lpstr>
      <vt:lpstr>Hands-on with Gemini 1.5 Pro/Flash: Google AI Studio</vt:lpstr>
      <vt:lpstr>Hands-on with Gemini: Vertex AI on Google Cloud</vt:lpstr>
      <vt:lpstr>Hands-on with Gemini: Vertex AI on Google Cloud</vt:lpstr>
      <vt:lpstr>Activity</vt:lpstr>
      <vt:lpstr>Gemma</vt:lpstr>
      <vt:lpstr>PaliGemma</vt:lpstr>
      <vt:lpstr>Hands-on: Zero-shot Object Detection with PaliGemma</vt:lpstr>
      <vt:lpstr>Examples built with Gemini &amp; Gemma</vt:lpstr>
      <vt:lpstr>💊 PharmaScan : Extract medicine details using Gemini</vt:lpstr>
      <vt:lpstr>      *The project was featured on the official handle of Google Developer Expert*</vt:lpstr>
      <vt:lpstr>🧑‍🌾 FarmScan : Farmer’s Digital Assistance built with Gemini</vt:lpstr>
      <vt:lpstr>🧪 SciGemma : An end-to-end pipeline to deploy Gemma on Android</vt:lpstr>
      <vt:lpstr>🧪 SciGemma : An end-to-end pipeline to deploy Gemma on Android</vt:lpstr>
      <vt:lpstr>Resources</vt:lpstr>
      <vt:lpstr>Resources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Transaction Management &amp; ML using Google BigQuery</dc:title>
  <dc:creator>Nitin Tiwari</dc:creator>
  <cp:lastModifiedBy>Nitin Tiwari</cp:lastModifiedBy>
  <cp:revision>866</cp:revision>
  <dcterms:modified xsi:type="dcterms:W3CDTF">2024-05-29T09:37:31Z</dcterms:modified>
</cp:coreProperties>
</file>